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868" r:id="rId2"/>
  </p:sldMasterIdLst>
  <p:notesMasterIdLst>
    <p:notesMasterId r:id="rId99"/>
  </p:notesMasterIdLst>
  <p:sldIdLst>
    <p:sldId id="256" r:id="rId3"/>
    <p:sldId id="563" r:id="rId4"/>
    <p:sldId id="411" r:id="rId5"/>
    <p:sldId id="568" r:id="rId6"/>
    <p:sldId id="571" r:id="rId7"/>
    <p:sldId id="570" r:id="rId8"/>
    <p:sldId id="569" r:id="rId9"/>
    <p:sldId id="297" r:id="rId10"/>
    <p:sldId id="572" r:id="rId11"/>
    <p:sldId id="573" r:id="rId12"/>
    <p:sldId id="574" r:id="rId13"/>
    <p:sldId id="274" r:id="rId14"/>
    <p:sldId id="275" r:id="rId15"/>
    <p:sldId id="575" r:id="rId16"/>
    <p:sldId id="600" r:id="rId17"/>
    <p:sldId id="577" r:id="rId18"/>
    <p:sldId id="578" r:id="rId19"/>
    <p:sldId id="579" r:id="rId20"/>
    <p:sldId id="580" r:id="rId21"/>
    <p:sldId id="581" r:id="rId22"/>
    <p:sldId id="582" r:id="rId23"/>
    <p:sldId id="583" r:id="rId24"/>
    <p:sldId id="584" r:id="rId25"/>
    <p:sldId id="585" r:id="rId26"/>
    <p:sldId id="586" r:id="rId27"/>
    <p:sldId id="587" r:id="rId28"/>
    <p:sldId id="588" r:id="rId29"/>
    <p:sldId id="589" r:id="rId30"/>
    <p:sldId id="590" r:id="rId31"/>
    <p:sldId id="591" r:id="rId32"/>
    <p:sldId id="592" r:id="rId33"/>
    <p:sldId id="593" r:id="rId34"/>
    <p:sldId id="594" r:id="rId35"/>
    <p:sldId id="595" r:id="rId36"/>
    <p:sldId id="596" r:id="rId37"/>
    <p:sldId id="597" r:id="rId38"/>
    <p:sldId id="598" r:id="rId39"/>
    <p:sldId id="564" r:id="rId40"/>
    <p:sldId id="412" r:id="rId41"/>
    <p:sldId id="413" r:id="rId42"/>
    <p:sldId id="422" r:id="rId43"/>
    <p:sldId id="432" r:id="rId44"/>
    <p:sldId id="421" r:id="rId45"/>
    <p:sldId id="433" r:id="rId46"/>
    <p:sldId id="420" r:id="rId47"/>
    <p:sldId id="414" r:id="rId48"/>
    <p:sldId id="423" r:id="rId49"/>
    <p:sldId id="416" r:id="rId50"/>
    <p:sldId id="281" r:id="rId51"/>
    <p:sldId id="487" r:id="rId52"/>
    <p:sldId id="488" r:id="rId53"/>
    <p:sldId id="504" r:id="rId54"/>
    <p:sldId id="493" r:id="rId55"/>
    <p:sldId id="503" r:id="rId56"/>
    <p:sldId id="496" r:id="rId57"/>
    <p:sldId id="497" r:id="rId58"/>
    <p:sldId id="505" r:id="rId59"/>
    <p:sldId id="498" r:id="rId60"/>
    <p:sldId id="426" r:id="rId61"/>
    <p:sldId id="434" r:id="rId62"/>
    <p:sldId id="427" r:id="rId63"/>
    <p:sldId id="415" r:id="rId64"/>
    <p:sldId id="508" r:id="rId65"/>
    <p:sldId id="507" r:id="rId66"/>
    <p:sldId id="509" r:id="rId67"/>
    <p:sldId id="510" r:id="rId68"/>
    <p:sldId id="511" r:id="rId69"/>
    <p:sldId id="513" r:id="rId70"/>
    <p:sldId id="515" r:id="rId71"/>
    <p:sldId id="521" r:id="rId72"/>
    <p:sldId id="522" r:id="rId73"/>
    <p:sldId id="516" r:id="rId74"/>
    <p:sldId id="517" r:id="rId75"/>
    <p:sldId id="518" r:id="rId76"/>
    <p:sldId id="519" r:id="rId77"/>
    <p:sldId id="523" r:id="rId78"/>
    <p:sldId id="524" r:id="rId79"/>
    <p:sldId id="525" r:id="rId80"/>
    <p:sldId id="526" r:id="rId81"/>
    <p:sldId id="527" r:id="rId82"/>
    <p:sldId id="429" r:id="rId83"/>
    <p:sldId id="436" r:id="rId84"/>
    <p:sldId id="435" r:id="rId85"/>
    <p:sldId id="528" r:id="rId86"/>
    <p:sldId id="599" r:id="rId87"/>
    <p:sldId id="530" r:id="rId88"/>
    <p:sldId id="531" r:id="rId89"/>
    <p:sldId id="534" r:id="rId90"/>
    <p:sldId id="532" r:id="rId91"/>
    <p:sldId id="533" r:id="rId92"/>
    <p:sldId id="437" r:id="rId93"/>
    <p:sldId id="438" r:id="rId94"/>
    <p:sldId id="428" r:id="rId95"/>
    <p:sldId id="439" r:id="rId96"/>
    <p:sldId id="440" r:id="rId97"/>
    <p:sldId id="430" r:id="rId98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523255B-E7E0-4CCD-92E2-4EE8500A2BFF}">
          <p14:sldIdLst>
            <p14:sldId id="256"/>
          </p14:sldIdLst>
        </p14:section>
        <p14:section name="LC-MS/MS Acquisition" id="{23F94092-9666-437B-9D4C-18005AC4907C}">
          <p14:sldIdLst>
            <p14:sldId id="563"/>
            <p14:sldId id="411"/>
            <p14:sldId id="568"/>
            <p14:sldId id="571"/>
            <p14:sldId id="570"/>
            <p14:sldId id="569"/>
            <p14:sldId id="297"/>
            <p14:sldId id="572"/>
            <p14:sldId id="573"/>
          </p14:sldIdLst>
        </p14:section>
        <p14:section name="Battleships" id="{A96E9692-1BB8-486F-BDBB-CB575737C16D}">
          <p14:sldIdLst>
            <p14:sldId id="574"/>
            <p14:sldId id="274"/>
            <p14:sldId id="275"/>
            <p14:sldId id="575"/>
            <p14:sldId id="600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</p14:sldIdLst>
        </p14:section>
        <p14:section name="ViMMS" id="{9B7546D0-4A7E-41D1-AF9D-67A284AA6EE3}">
          <p14:sldIdLst>
            <p14:sldId id="564"/>
            <p14:sldId id="412"/>
            <p14:sldId id="413"/>
            <p14:sldId id="422"/>
            <p14:sldId id="432"/>
            <p14:sldId id="421"/>
            <p14:sldId id="433"/>
            <p14:sldId id="420"/>
          </p14:sldIdLst>
        </p14:section>
        <p14:section name="Optimising Existing Methods" id="{05F85B74-BE9D-45E4-BF8F-9EAB60D3D7B4}">
          <p14:sldIdLst>
            <p14:sldId id="414"/>
            <p14:sldId id="423"/>
          </p14:sldIdLst>
        </p14:section>
        <p14:section name="Developing Single Sample Data Acquisition" id="{909E2376-A7F7-4B89-BD27-7AA091D73555}">
          <p14:sldIdLst>
            <p14:sldId id="416"/>
            <p14:sldId id="281"/>
            <p14:sldId id="487"/>
            <p14:sldId id="488"/>
            <p14:sldId id="504"/>
            <p14:sldId id="493"/>
            <p14:sldId id="503"/>
            <p14:sldId id="496"/>
            <p14:sldId id="497"/>
            <p14:sldId id="505"/>
            <p14:sldId id="498"/>
            <p14:sldId id="426"/>
            <p14:sldId id="434"/>
            <p14:sldId id="427"/>
          </p14:sldIdLst>
        </p14:section>
        <p14:section name="Developing Multi-Sample Data Acquisition" id="{AA54803A-4DDC-49ED-AC3A-681BD8E14B37}">
          <p14:sldIdLst>
            <p14:sldId id="415"/>
            <p14:sldId id="508"/>
            <p14:sldId id="507"/>
            <p14:sldId id="509"/>
            <p14:sldId id="510"/>
            <p14:sldId id="511"/>
            <p14:sldId id="513"/>
            <p14:sldId id="515"/>
            <p14:sldId id="521"/>
            <p14:sldId id="522"/>
            <p14:sldId id="516"/>
            <p14:sldId id="517"/>
            <p14:sldId id="518"/>
            <p14:sldId id="519"/>
            <p14:sldId id="523"/>
            <p14:sldId id="524"/>
            <p14:sldId id="525"/>
            <p14:sldId id="526"/>
            <p14:sldId id="527"/>
            <p14:sldId id="429"/>
            <p14:sldId id="436"/>
            <p14:sldId id="435"/>
            <p14:sldId id="528"/>
            <p14:sldId id="599"/>
            <p14:sldId id="530"/>
            <p14:sldId id="531"/>
            <p14:sldId id="534"/>
            <p14:sldId id="532"/>
            <p14:sldId id="533"/>
            <p14:sldId id="437"/>
            <p14:sldId id="438"/>
          </p14:sldIdLst>
        </p14:section>
        <p14:section name="DDA vs DIA" id="{871FA448-090A-4083-B797-FB0516524D3A}">
          <p14:sldIdLst>
            <p14:sldId id="428"/>
            <p14:sldId id="439"/>
            <p14:sldId id="440"/>
          </p14:sldIdLst>
        </p14:section>
        <p14:section name="Any questions?" id="{E3546023-65DA-41A6-A7FA-D10BD65D539D}">
          <p14:sldIdLst>
            <p14:sldId id="43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7A7"/>
    <a:srgbClr val="00355F"/>
    <a:srgbClr val="032952"/>
    <a:srgbClr val="003865"/>
    <a:srgbClr val="00213B"/>
    <a:srgbClr val="003560"/>
    <a:srgbClr val="284F76"/>
    <a:srgbClr val="394753"/>
    <a:srgbClr val="3E474E"/>
    <a:srgbClr val="5B53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262014-2515-4D7C-ADC7-6EEA46861A64}" v="77" dt="2023-02-01T11:14:47.0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77" autoAdjust="0"/>
    <p:restoredTop sz="95226" autoAdjust="0"/>
  </p:normalViewPr>
  <p:slideViewPr>
    <p:cSldViewPr>
      <p:cViewPr varScale="1">
        <p:scale>
          <a:sx n="113" d="100"/>
          <a:sy n="113" d="100"/>
        </p:scale>
        <p:origin x="58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4" d="100"/>
        <a:sy n="8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slide" Target="slides/slide85.xml"/><Relationship Id="rId102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100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notesMaster" Target="notesMasters/notesMaster1.xml"/><Relationship Id="rId10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microsoft.com/office/2015/10/relationships/revisionInfo" Target="revisionInfo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7433B5-D728-E146-B948-C37A5EC05FB8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02F00-C535-204F-B4B5-528FB2DC4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61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124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6baffa758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6baffa758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3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469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0158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412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4947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9151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6291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576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817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3605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751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4665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8853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5431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418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241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7140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9027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280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08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3142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688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9797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2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0620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805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5274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897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21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15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5a84d74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5a84d74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6baffa758a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6baffa758a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39551" y="1203599"/>
            <a:ext cx="3744417" cy="5040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400" dirty="0"/>
              <a:t>Title: Font size 24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140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6349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C0915-79AF-4026-BA7D-DE965E731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D5A05-9F3D-4B1D-928E-03932BCB3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F6B71A-8582-4071-95A8-CBA7F4C29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FF0537-CF99-447E-A52B-03D2C0F70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0030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71E938-F603-48E7-AA05-1FED07254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35719D-C0AF-4E3B-BC90-967BC7856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F84B22-FBF8-4D24-B1C5-6914B6FB2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6290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02162-1627-40C9-A9DC-F3CDE4FBD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21540-CFEC-49A1-8A98-E7D6327F3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614B39-C171-4659-BA7E-3BB0E0E4F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686C5C-89B7-4518-BB26-2B630BC79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82A2B6-95F5-4F5A-8660-C3753C3B0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C12551-D0E9-44EB-A184-826C63A54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65056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226FB-DEA8-45C8-8474-F09F5AB4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E2CD2E-ED55-4832-9E70-864D3FD3FF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EE6C0F-DA90-47D1-ADAC-089EAD544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B8C4A-037D-4916-8A1D-3BCF2F809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75DC69-42DC-49DA-8542-6719176DF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FCCEC6-80BC-446A-83DE-42E1E1F0D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44126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CCA2C-0FCF-485B-84E2-0FAC5189D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8D6C9C-5432-40AA-9F31-808A29786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ED460-C762-488B-97BE-759FF37B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D820E-D7A6-413F-9DF3-636F29B11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FB2DF-A3AA-4705-BA65-9777E4DF1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948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E3E48E-7246-44AE-9CBB-679C12329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A14EEA-5BA1-42C3-B8FC-D0FE5D1939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0CDF3-8917-41E6-9893-561DBC561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6398A-9702-4221-A243-D10973D21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FB09D-BE04-45BD-BDCB-8CA1CB2F7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5156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42892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410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39551" y="1203599"/>
            <a:ext cx="3744417" cy="5040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400" dirty="0"/>
              <a:t>Title: Font size 24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140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1747815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B9978F3-40AA-B047-B077-E6C1CE004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14" y="1243445"/>
            <a:ext cx="4972050" cy="592282"/>
          </a:xfrm>
        </p:spPr>
        <p:txBody>
          <a:bodyPr/>
          <a:lstStyle>
            <a:lvl1pPr algn="l">
              <a:defRPr/>
            </a:lvl1pPr>
          </a:lstStyle>
          <a:p>
            <a:endParaRPr lang="en-GB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57762F7-94EF-0744-BA0E-BF26083BC29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17923" y="2262188"/>
            <a:ext cx="4260056" cy="466725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9700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42892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0112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08B9B-65A2-48CA-B2C8-898A04ABD9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D9205B-7647-4979-BC1D-CE8EE951D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4B326-2E63-46E1-B0A0-1D6354C4F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0BA31-B243-4C34-B01B-F38B017D6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E1959-E07D-4E2F-875D-B712426B8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841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E6DA3-A814-4225-BCE3-5C8E7596C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1C84E-7FF1-43FC-8522-3DCF5E2BD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0CE3F-6898-4385-B02E-0274EAE84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147118-9133-4E45-8D51-ADBCE40C1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C1AC-018D-4B0C-B6A3-90ECBCF5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7834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5B65A-EACD-412D-A055-53DE36F8A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E64C64-FFDF-4671-8567-33814F9A6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69631-E85B-4B55-9617-3BEBA674F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3ABD1-F87E-40AD-8943-C2DFCB926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4EB5F-9551-4523-908A-D0F9A4C64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4565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B76A-A020-4E99-9984-3E9AE06A6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87454-A077-4865-938E-9CAFB98002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3189BB-8675-416D-BCC8-885A209B2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75C91-80A9-460E-AE68-CFB3E6636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907699-2D95-4059-BF6B-2705D7F18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95533-6E68-4240-86CD-2402020DA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152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41B04-AE28-493B-BAB2-9D81AED3A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98BD61-C34C-432C-8508-8B7F7809F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A279A5-D734-4B3E-BC6A-F60AC09D56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F39D50-2EFF-4ADC-8E4D-885A81840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35C062-39CD-4B7E-8402-33D7CFA641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816CF6-9982-47F2-9110-BE9C0CD54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24BA08-4D22-4D99-8F1B-F3DB24D87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578ADF-B9E9-4C22-8D27-0E47D2C99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358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81" r:id="rId4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 spc="-10">
          <a:solidFill>
            <a:srgbClr val="483F6A"/>
          </a:solidFill>
          <a:latin typeface="Times New Roman"/>
          <a:ea typeface="ヒラギノ角ゴ Pro W3" charset="0"/>
          <a:cs typeface="Times New Roman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1600">
          <a:solidFill>
            <a:srgbClr val="4F5961"/>
          </a:solidFill>
          <a:latin typeface="+mn-lt"/>
          <a:ea typeface="ヒラギノ角ゴ Pro W3" charset="0"/>
          <a:cs typeface="ヒラギノ角ゴ Pro W3" charset="0"/>
        </a:defRPr>
      </a:lvl1pPr>
      <a:lvl2pPr marL="4572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ヒラギノ角ゴ Pro W3" charset="0"/>
          <a:cs typeface="ＭＳ Ｐゴシック" charset="0"/>
        </a:defRPr>
      </a:lvl2pPr>
      <a:lvl3pPr marL="914400" algn="l" rtl="0" eaLnBrk="1" fontAlgn="base" hangingPunct="1">
        <a:spcBef>
          <a:spcPct val="20000"/>
        </a:spcBef>
        <a:spcAft>
          <a:spcPct val="0"/>
        </a:spcAft>
        <a:defRPr sz="1200" b="1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3pPr>
      <a:lvl4pPr marL="13716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4pPr>
      <a:lvl5pPr marL="18288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E6A743-2093-45C9-8342-5C5595133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B2A58-4076-4360-BD2A-124166C6B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FE60FA-C9E3-4BBB-A5E7-8236290588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F120D-DBF4-4EA2-8079-036B075AD90F}" type="datetimeFigureOut">
              <a:rPr lang="en-GB" smtClean="0"/>
              <a:t>25/04/2023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4733D-EC60-4424-ADEA-C18B2DCD32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BAFCA-4E65-4FE6-8D07-E5185E642B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921AF-056C-4234-B164-27D165731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266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70" r:id="rId2"/>
    <p:sldLayoutId id="2147483871" r:id="rId3"/>
    <p:sldLayoutId id="2147483872" r:id="rId4"/>
    <p:sldLayoutId id="2147483873" r:id="rId5"/>
    <p:sldLayoutId id="2147483874" r:id="rId6"/>
    <p:sldLayoutId id="2147483875" r:id="rId7"/>
    <p:sldLayoutId id="2147483876" r:id="rId8"/>
    <p:sldLayoutId id="2147483877" r:id="rId9"/>
    <p:sldLayoutId id="2147483878" r:id="rId10"/>
    <p:sldLayoutId id="2147483879" r:id="rId11"/>
    <p:sldLayoutId id="2147483880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glasgowcompbio/vimms" TargetMode="Externa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vinnydavies/presentations" TargetMode="External"/><Relationship Id="rId4" Type="http://schemas.openxmlformats.org/officeDocument/2006/relationships/hyperlink" Target="mailto:vinny.davies@glasgow.ac.u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he Gilbert Scott Building">
            <a:extLst>
              <a:ext uri="{FF2B5EF4-FFF2-40B4-BE49-F238E27FC236}">
                <a16:creationId xmlns:a16="http://schemas.microsoft.com/office/drawing/2014/main" id="{E1048C9E-FD83-5065-AB12-61A24A1258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20" y="-8013"/>
            <a:ext cx="9252520" cy="52045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814" y="1243444"/>
            <a:ext cx="5566354" cy="1184289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b="0" dirty="0">
                <a:effectLst/>
              </a:rPr>
            </a:br>
            <a:br>
              <a:rPr lang="en-US" dirty="0"/>
            </a:b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6D4B5D-42CE-4231-8E29-1383C4683473}"/>
              </a:ext>
            </a:extLst>
          </p:cNvPr>
          <p:cNvSpPr txBox="1"/>
          <p:nvPr/>
        </p:nvSpPr>
        <p:spPr>
          <a:xfrm>
            <a:off x="661830" y="1243444"/>
            <a:ext cx="585438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3560"/>
                </a:solidFill>
              </a:rPr>
              <a:t>ViMMS: A framework to develop, test and </a:t>
            </a:r>
            <a:r>
              <a:rPr lang="en-US" b="1" dirty="0" err="1">
                <a:solidFill>
                  <a:srgbClr val="003560"/>
                </a:solidFill>
              </a:rPr>
              <a:t>optimise</a:t>
            </a:r>
            <a:r>
              <a:rPr lang="en-US" b="1" dirty="0">
                <a:solidFill>
                  <a:srgbClr val="003560"/>
                </a:solidFill>
              </a:rPr>
              <a:t> fragmentation strategies in LC-MS/MS metabolomics</a:t>
            </a:r>
          </a:p>
          <a:p>
            <a:endParaRPr lang="en-US" b="1" dirty="0">
              <a:solidFill>
                <a:srgbClr val="003560"/>
              </a:solidFill>
            </a:endParaRPr>
          </a:p>
          <a:p>
            <a:r>
              <a:rPr lang="en-US" sz="2000" b="1" dirty="0">
                <a:solidFill>
                  <a:srgbClr val="003560"/>
                </a:solidFill>
              </a:rPr>
              <a:t>Dr Vinny Davies</a:t>
            </a:r>
          </a:p>
        </p:txBody>
      </p:sp>
    </p:spTree>
    <p:extLst>
      <p:ext uri="{BB962C8B-B14F-4D97-AF65-F5344CB8AC3E}">
        <p14:creationId xmlns:p14="http://schemas.microsoft.com/office/powerpoint/2010/main" val="4244171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8"/>
          <p:cNvSpPr/>
          <p:nvPr/>
        </p:nvSpPr>
        <p:spPr>
          <a:xfrm>
            <a:off x="2337211" y="2204875"/>
            <a:ext cx="204600" cy="1908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55" name="Google Shape;255;p18"/>
          <p:cNvSpPr/>
          <p:nvPr/>
        </p:nvSpPr>
        <p:spPr>
          <a:xfrm>
            <a:off x="2250668" y="2419172"/>
            <a:ext cx="204600" cy="1908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56" name="Google Shape;256;p18"/>
          <p:cNvSpPr/>
          <p:nvPr/>
        </p:nvSpPr>
        <p:spPr>
          <a:xfrm>
            <a:off x="2541936" y="2312024"/>
            <a:ext cx="204600" cy="1908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57" name="Google Shape;257;p18"/>
          <p:cNvSpPr/>
          <p:nvPr/>
        </p:nvSpPr>
        <p:spPr>
          <a:xfrm>
            <a:off x="2455393" y="2502924"/>
            <a:ext cx="204600" cy="1908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58" name="Google Shape;258;p18"/>
          <p:cNvSpPr/>
          <p:nvPr/>
        </p:nvSpPr>
        <p:spPr>
          <a:xfrm>
            <a:off x="2541936" y="2121124"/>
            <a:ext cx="204600" cy="1908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59" name="Google Shape;259;p18"/>
          <p:cNvSpPr/>
          <p:nvPr/>
        </p:nvSpPr>
        <p:spPr>
          <a:xfrm>
            <a:off x="2645951" y="1486697"/>
            <a:ext cx="188100" cy="1755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60" name="Google Shape;260;p18"/>
          <p:cNvSpPr/>
          <p:nvPr/>
        </p:nvSpPr>
        <p:spPr>
          <a:xfrm>
            <a:off x="2834045" y="1486697"/>
            <a:ext cx="188100" cy="1755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61" name="Google Shape;261;p18"/>
          <p:cNvSpPr/>
          <p:nvPr/>
        </p:nvSpPr>
        <p:spPr>
          <a:xfrm>
            <a:off x="2754532" y="1683585"/>
            <a:ext cx="188100" cy="1755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62" name="Google Shape;262;p18"/>
          <p:cNvSpPr/>
          <p:nvPr/>
        </p:nvSpPr>
        <p:spPr>
          <a:xfrm>
            <a:off x="607563" y="1627916"/>
            <a:ext cx="188100" cy="1755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263" name="Google Shape;263;p18"/>
          <p:cNvCxnSpPr/>
          <p:nvPr/>
        </p:nvCxnSpPr>
        <p:spPr>
          <a:xfrm flipH="1">
            <a:off x="2271600" y="1759529"/>
            <a:ext cx="10800" cy="1218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18"/>
          <p:cNvCxnSpPr/>
          <p:nvPr/>
        </p:nvCxnSpPr>
        <p:spPr>
          <a:xfrm>
            <a:off x="2260750" y="2978461"/>
            <a:ext cx="1710900" cy="11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5" name="Google Shape;265;p18"/>
          <p:cNvCxnSpPr/>
          <p:nvPr/>
        </p:nvCxnSpPr>
        <p:spPr>
          <a:xfrm>
            <a:off x="2498150" y="2758863"/>
            <a:ext cx="900" cy="2196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6" name="Google Shape;266;p18"/>
          <p:cNvCxnSpPr/>
          <p:nvPr/>
        </p:nvCxnSpPr>
        <p:spPr>
          <a:xfrm>
            <a:off x="2834700" y="2146841"/>
            <a:ext cx="0" cy="8430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7" name="Google Shape;267;p18"/>
          <p:cNvSpPr/>
          <p:nvPr/>
        </p:nvSpPr>
        <p:spPr>
          <a:xfrm>
            <a:off x="2645951" y="1880472"/>
            <a:ext cx="188100" cy="1755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68" name="Google Shape;268;p18"/>
          <p:cNvSpPr/>
          <p:nvPr/>
        </p:nvSpPr>
        <p:spPr>
          <a:xfrm>
            <a:off x="2834045" y="1880472"/>
            <a:ext cx="188100" cy="1755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69" name="Google Shape;269;p18"/>
          <p:cNvSpPr/>
          <p:nvPr/>
        </p:nvSpPr>
        <p:spPr>
          <a:xfrm>
            <a:off x="3022138" y="1311306"/>
            <a:ext cx="188100" cy="1755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70" name="Google Shape;270;p18"/>
          <p:cNvSpPr/>
          <p:nvPr/>
        </p:nvSpPr>
        <p:spPr>
          <a:xfrm>
            <a:off x="3022138" y="1978916"/>
            <a:ext cx="188100" cy="1755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71" name="Google Shape;271;p18"/>
          <p:cNvSpPr/>
          <p:nvPr/>
        </p:nvSpPr>
        <p:spPr>
          <a:xfrm>
            <a:off x="704366" y="1780842"/>
            <a:ext cx="73800" cy="68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72" name="Google Shape;272;p18"/>
          <p:cNvSpPr/>
          <p:nvPr/>
        </p:nvSpPr>
        <p:spPr>
          <a:xfrm>
            <a:off x="598688" y="1780854"/>
            <a:ext cx="73800" cy="68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73" name="Google Shape;273;p18"/>
          <p:cNvSpPr/>
          <p:nvPr/>
        </p:nvSpPr>
        <p:spPr>
          <a:xfrm>
            <a:off x="607587" y="1666058"/>
            <a:ext cx="73800" cy="68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74" name="Google Shape;274;p18"/>
          <p:cNvSpPr/>
          <p:nvPr/>
        </p:nvSpPr>
        <p:spPr>
          <a:xfrm>
            <a:off x="735261" y="1650495"/>
            <a:ext cx="69300" cy="645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75" name="Google Shape;275;p18"/>
          <p:cNvSpPr/>
          <p:nvPr/>
        </p:nvSpPr>
        <p:spPr>
          <a:xfrm>
            <a:off x="395275" y="1349925"/>
            <a:ext cx="242244" cy="270054"/>
          </a:xfrm>
          <a:prstGeom prst="lightningBol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76" name="Google Shape;276;p18"/>
          <p:cNvSpPr txBox="1"/>
          <p:nvPr/>
        </p:nvSpPr>
        <p:spPr>
          <a:xfrm>
            <a:off x="166699" y="1986000"/>
            <a:ext cx="1730313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Fragmentation: </a:t>
            </a:r>
            <a:r>
              <a:rPr lang="en-GB" sz="1800" b="1" dirty="0"/>
              <a:t>smashing up a molecule</a:t>
            </a:r>
            <a:endParaRPr sz="1800" b="1" dirty="0"/>
          </a:p>
        </p:txBody>
      </p:sp>
      <p:sp>
        <p:nvSpPr>
          <p:cNvPr id="277" name="Google Shape;277;p18"/>
          <p:cNvSpPr/>
          <p:nvPr/>
        </p:nvSpPr>
        <p:spPr>
          <a:xfrm>
            <a:off x="2343150" y="1104900"/>
            <a:ext cx="552474" cy="572724"/>
          </a:xfrm>
          <a:prstGeom prst="lightningBol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78" name="Google Shape;278;p18"/>
          <p:cNvSpPr/>
          <p:nvPr/>
        </p:nvSpPr>
        <p:spPr>
          <a:xfrm>
            <a:off x="2478838" y="1795544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79" name="Google Shape;279;p18"/>
          <p:cNvSpPr/>
          <p:nvPr/>
        </p:nvSpPr>
        <p:spPr>
          <a:xfrm>
            <a:off x="2553887" y="1795544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0" name="Google Shape;280;p18"/>
          <p:cNvSpPr/>
          <p:nvPr/>
        </p:nvSpPr>
        <p:spPr>
          <a:xfrm>
            <a:off x="2522162" y="1874101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1" name="Google Shape;281;p18"/>
          <p:cNvSpPr/>
          <p:nvPr/>
        </p:nvSpPr>
        <p:spPr>
          <a:xfrm>
            <a:off x="2478838" y="1952657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2" name="Google Shape;282;p18"/>
          <p:cNvSpPr/>
          <p:nvPr/>
        </p:nvSpPr>
        <p:spPr>
          <a:xfrm>
            <a:off x="2553887" y="1952657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3" name="Google Shape;283;p18"/>
          <p:cNvSpPr/>
          <p:nvPr/>
        </p:nvSpPr>
        <p:spPr>
          <a:xfrm>
            <a:off x="2867580" y="1798084"/>
            <a:ext cx="69300" cy="648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4" name="Google Shape;284;p18"/>
          <p:cNvSpPr/>
          <p:nvPr/>
        </p:nvSpPr>
        <p:spPr>
          <a:xfrm>
            <a:off x="2628936" y="1991936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5" name="Google Shape;285;p18"/>
          <p:cNvSpPr/>
          <p:nvPr/>
        </p:nvSpPr>
        <p:spPr>
          <a:xfrm>
            <a:off x="2629889" y="1725196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6" name="Google Shape;286;p18"/>
          <p:cNvSpPr/>
          <p:nvPr/>
        </p:nvSpPr>
        <p:spPr>
          <a:xfrm>
            <a:off x="2704938" y="1725196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7" name="Google Shape;287;p18"/>
          <p:cNvSpPr/>
          <p:nvPr/>
        </p:nvSpPr>
        <p:spPr>
          <a:xfrm>
            <a:off x="2673213" y="1803753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8" name="Google Shape;288;p18"/>
          <p:cNvSpPr/>
          <p:nvPr/>
        </p:nvSpPr>
        <p:spPr>
          <a:xfrm>
            <a:off x="2629889" y="1882310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9" name="Google Shape;289;p18"/>
          <p:cNvSpPr/>
          <p:nvPr/>
        </p:nvSpPr>
        <p:spPr>
          <a:xfrm>
            <a:off x="2704938" y="1882310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90" name="Google Shape;290;p18"/>
          <p:cNvSpPr/>
          <p:nvPr/>
        </p:nvSpPr>
        <p:spPr>
          <a:xfrm>
            <a:off x="2779987" y="1655216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91" name="Google Shape;291;p18"/>
          <p:cNvSpPr/>
          <p:nvPr/>
        </p:nvSpPr>
        <p:spPr>
          <a:xfrm>
            <a:off x="2779987" y="1921588"/>
            <a:ext cx="75000" cy="699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92" name="Google Shape;292;p18"/>
          <p:cNvSpPr/>
          <p:nvPr/>
        </p:nvSpPr>
        <p:spPr>
          <a:xfrm rot="-5965482">
            <a:off x="2971185" y="1843817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93" name="Google Shape;293;p18"/>
          <p:cNvSpPr/>
          <p:nvPr/>
        </p:nvSpPr>
        <p:spPr>
          <a:xfrm rot="-5965482">
            <a:off x="2958799" y="1769797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94" name="Google Shape;294;p18"/>
          <p:cNvSpPr/>
          <p:nvPr/>
        </p:nvSpPr>
        <p:spPr>
          <a:xfrm rot="-5965482">
            <a:off x="3041514" y="1788123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95" name="Google Shape;295;p18"/>
          <p:cNvSpPr/>
          <p:nvPr/>
        </p:nvSpPr>
        <p:spPr>
          <a:xfrm rot="-5965482">
            <a:off x="3126144" y="1817887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96" name="Google Shape;296;p18"/>
          <p:cNvSpPr/>
          <p:nvPr/>
        </p:nvSpPr>
        <p:spPr>
          <a:xfrm rot="-5965482">
            <a:off x="3113758" y="1743867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97" name="Google Shape;297;p18"/>
          <p:cNvSpPr/>
          <p:nvPr/>
        </p:nvSpPr>
        <p:spPr>
          <a:xfrm rot="-5970195">
            <a:off x="2910466" y="1465851"/>
            <a:ext cx="69048" cy="64806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98" name="Google Shape;298;p18"/>
          <p:cNvSpPr/>
          <p:nvPr/>
        </p:nvSpPr>
        <p:spPr>
          <a:xfrm rot="-5965482">
            <a:off x="3140112" y="1663365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99" name="Google Shape;299;p18"/>
          <p:cNvSpPr/>
          <p:nvPr/>
        </p:nvSpPr>
        <p:spPr>
          <a:xfrm rot="-5965482">
            <a:off x="2876873" y="1706448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00" name="Google Shape;300;p18"/>
          <p:cNvSpPr/>
          <p:nvPr/>
        </p:nvSpPr>
        <p:spPr>
          <a:xfrm rot="-5965482">
            <a:off x="2864487" y="1632428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01" name="Google Shape;301;p18"/>
          <p:cNvSpPr/>
          <p:nvPr/>
        </p:nvSpPr>
        <p:spPr>
          <a:xfrm rot="-5965482">
            <a:off x="2947202" y="1650753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02" name="Google Shape;302;p18"/>
          <p:cNvSpPr/>
          <p:nvPr/>
        </p:nvSpPr>
        <p:spPr>
          <a:xfrm rot="-5965482">
            <a:off x="3031832" y="1680518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03" name="Google Shape;303;p18"/>
          <p:cNvSpPr/>
          <p:nvPr/>
        </p:nvSpPr>
        <p:spPr>
          <a:xfrm rot="-5965482">
            <a:off x="3019446" y="1606498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04" name="Google Shape;304;p18"/>
          <p:cNvSpPr/>
          <p:nvPr/>
        </p:nvSpPr>
        <p:spPr>
          <a:xfrm rot="-5965482">
            <a:off x="2783081" y="1569958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05" name="Google Shape;305;p18"/>
          <p:cNvSpPr/>
          <p:nvPr/>
        </p:nvSpPr>
        <p:spPr>
          <a:xfrm rot="-5965482">
            <a:off x="3045800" y="1525996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306" name="Google Shape;306;p18"/>
          <p:cNvCxnSpPr/>
          <p:nvPr/>
        </p:nvCxnSpPr>
        <p:spPr>
          <a:xfrm flipH="1">
            <a:off x="5148150" y="2654879"/>
            <a:ext cx="10800" cy="1218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18"/>
          <p:cNvCxnSpPr/>
          <p:nvPr/>
        </p:nvCxnSpPr>
        <p:spPr>
          <a:xfrm>
            <a:off x="5137300" y="3873811"/>
            <a:ext cx="1710900" cy="11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18"/>
          <p:cNvCxnSpPr/>
          <p:nvPr/>
        </p:nvCxnSpPr>
        <p:spPr>
          <a:xfrm flipH="1">
            <a:off x="5511075" y="3352800"/>
            <a:ext cx="3900" cy="5325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18"/>
          <p:cNvCxnSpPr/>
          <p:nvPr/>
        </p:nvCxnSpPr>
        <p:spPr>
          <a:xfrm flipH="1">
            <a:off x="5711100" y="3057525"/>
            <a:ext cx="3900" cy="8277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" name="Google Shape;310;p18"/>
          <p:cNvCxnSpPr/>
          <p:nvPr/>
        </p:nvCxnSpPr>
        <p:spPr>
          <a:xfrm flipH="1">
            <a:off x="5990800" y="3352800"/>
            <a:ext cx="3900" cy="5325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1" name="Google Shape;311;p18"/>
          <p:cNvSpPr/>
          <p:nvPr/>
        </p:nvSpPr>
        <p:spPr>
          <a:xfrm rot="-5965482">
            <a:off x="5397462" y="3275090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12" name="Google Shape;312;p18"/>
          <p:cNvSpPr/>
          <p:nvPr/>
        </p:nvSpPr>
        <p:spPr>
          <a:xfrm rot="-5965482">
            <a:off x="5475462" y="3189590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13" name="Google Shape;313;p18"/>
          <p:cNvSpPr/>
          <p:nvPr/>
        </p:nvSpPr>
        <p:spPr>
          <a:xfrm rot="-5965482">
            <a:off x="5602237" y="2986215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14" name="Google Shape;314;p18"/>
          <p:cNvSpPr/>
          <p:nvPr/>
        </p:nvSpPr>
        <p:spPr>
          <a:xfrm rot="-5965482">
            <a:off x="5636787" y="2855990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15" name="Google Shape;315;p18"/>
          <p:cNvSpPr/>
          <p:nvPr/>
        </p:nvSpPr>
        <p:spPr>
          <a:xfrm rot="-5965482">
            <a:off x="5718087" y="2949190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16" name="Google Shape;316;p18"/>
          <p:cNvSpPr/>
          <p:nvPr/>
        </p:nvSpPr>
        <p:spPr>
          <a:xfrm rot="-5965482">
            <a:off x="5953512" y="3229365"/>
            <a:ext cx="75114" cy="69935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317" name="Google Shape;317;p18"/>
          <p:cNvSpPr txBox="1"/>
          <p:nvPr/>
        </p:nvSpPr>
        <p:spPr>
          <a:xfrm>
            <a:off x="4502162" y="2362200"/>
            <a:ext cx="635137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MS</a:t>
            </a:r>
            <a:endParaRPr sz="1800" dirty="0"/>
          </a:p>
        </p:txBody>
      </p:sp>
      <p:cxnSp>
        <p:nvCxnSpPr>
          <p:cNvPr id="318" name="Google Shape;318;p18"/>
          <p:cNvCxnSpPr>
            <a:cxnSpLocks/>
            <a:stCxn id="296" idx="2"/>
            <a:endCxn id="317" idx="1"/>
          </p:cNvCxnSpPr>
          <p:nvPr/>
        </p:nvCxnSpPr>
        <p:spPr>
          <a:xfrm>
            <a:off x="3157465" y="1815884"/>
            <a:ext cx="1344697" cy="75586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9" name="Google Shape;319;p18"/>
          <p:cNvSpPr txBox="1"/>
          <p:nvPr/>
        </p:nvSpPr>
        <p:spPr>
          <a:xfrm>
            <a:off x="166700" y="3970800"/>
            <a:ext cx="8879750" cy="10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47" indent="-285750">
              <a:buSzPts val="1400"/>
              <a:buFont typeface="Arial" panose="020B0604020202020204" pitchFamily="34" charset="0"/>
              <a:buChar char="•"/>
            </a:pPr>
            <a:r>
              <a:rPr lang="en-GB" sz="1800" dirty="0"/>
              <a:t>MS2 spectra can be used as a </a:t>
            </a:r>
            <a:r>
              <a:rPr lang="en-GB" sz="1800" i="1" dirty="0"/>
              <a:t>molecular fingerprint</a:t>
            </a:r>
            <a:r>
              <a:rPr lang="en-GB" sz="1800" dirty="0"/>
              <a:t> to identify molecules</a:t>
            </a:r>
          </a:p>
          <a:p>
            <a:pPr marL="425447" indent="-285750">
              <a:buSzPts val="1400"/>
              <a:buFont typeface="Arial" panose="020B0604020202020204" pitchFamily="34" charset="0"/>
              <a:buChar char="•"/>
            </a:pPr>
            <a:endParaRPr sz="1800" dirty="0"/>
          </a:p>
          <a:p>
            <a:pPr marL="425447" indent="-285750">
              <a:buSzPts val="1400"/>
              <a:buFont typeface="Arial" panose="020B0604020202020204" pitchFamily="34" charset="0"/>
              <a:buChar char="•"/>
            </a:pPr>
            <a:r>
              <a:rPr lang="en-GB" sz="1800" dirty="0"/>
              <a:t>Spectra are compared against a database of spectra for known molecules</a:t>
            </a:r>
            <a:endParaRPr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F06B9B-23B9-95B1-D087-CEE5C3359F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1F0119-40AC-9C42-E3A3-11E8882B529E}"/>
              </a:ext>
            </a:extLst>
          </p:cNvPr>
          <p:cNvSpPr txBox="1"/>
          <p:nvPr/>
        </p:nvSpPr>
        <p:spPr>
          <a:xfrm>
            <a:off x="2195736" y="411510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Scan Types – MS2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20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00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4" fill="hold">
                      <p:stCondLst>
                        <p:cond delay="indefinite"/>
                      </p:stCondLst>
                      <p:childTnLst>
                        <p:par>
                          <p:cTn id="235" fill="hold">
                            <p:stCondLst>
                              <p:cond delay="0"/>
                            </p:stCondLst>
                            <p:childTnLst>
                              <p:par>
                                <p:cTn id="2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5040559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 like to compare the data acquisition process in LC-MS/MS to a game of Battleships…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My version of battleships varies somewhat from the game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It’s a hybrid between, real life bombing raids, battleships the game &amp; chemistry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It will all make sense soon (hopefully!!!)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228585"/>
            <a:ext cx="5112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Data acquisition as a game of Battleships?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3" name="Picture 4" descr="629 BEST Battleship Game IMAGES, STOCK PHOTOS &amp;amp; VECTORS | Adobe Stock">
            <a:extLst>
              <a:ext uri="{FF2B5EF4-FFF2-40B4-BE49-F238E27FC236}">
                <a16:creationId xmlns:a16="http://schemas.microsoft.com/office/drawing/2014/main" id="{E7008367-3FBA-DCBA-6C65-F827D017C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079500"/>
            <a:ext cx="2794567" cy="186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Naval fleet - Wikipedia">
            <a:extLst>
              <a:ext uri="{FF2B5EF4-FFF2-40B4-BE49-F238E27FC236}">
                <a16:creationId xmlns:a16="http://schemas.microsoft.com/office/drawing/2014/main" id="{A32D8B0E-BF7C-EFB1-F11E-C0BDD2430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3211199"/>
            <a:ext cx="2794567" cy="1703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2822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9;p16">
            <a:extLst>
              <a:ext uri="{FF2B5EF4-FFF2-40B4-BE49-F238E27FC236}">
                <a16:creationId xmlns:a16="http://schemas.microsoft.com/office/drawing/2014/main" id="{1AFF3BEF-A7B7-46A2-9991-323D3D1E5144}"/>
              </a:ext>
            </a:extLst>
          </p:cNvPr>
          <p:cNvSpPr/>
          <p:nvPr/>
        </p:nvSpPr>
        <p:spPr>
          <a:xfrm>
            <a:off x="899872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7" name="Google Shape;160;p16">
            <a:extLst>
              <a:ext uri="{FF2B5EF4-FFF2-40B4-BE49-F238E27FC236}">
                <a16:creationId xmlns:a16="http://schemas.microsoft.com/office/drawing/2014/main" id="{2BB89B51-DB45-4A61-B26A-8645685EEB04}"/>
              </a:ext>
            </a:extLst>
          </p:cNvPr>
          <p:cNvSpPr/>
          <p:nvPr/>
        </p:nvSpPr>
        <p:spPr>
          <a:xfrm>
            <a:off x="899872" y="4348647"/>
            <a:ext cx="140175" cy="134026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8" name="Google Shape;161;p16">
            <a:extLst>
              <a:ext uri="{FF2B5EF4-FFF2-40B4-BE49-F238E27FC236}">
                <a16:creationId xmlns:a16="http://schemas.microsoft.com/office/drawing/2014/main" id="{D0B5A7C8-3C33-4E64-80E4-51A12C3E65B7}"/>
              </a:ext>
            </a:extLst>
          </p:cNvPr>
          <p:cNvSpPr/>
          <p:nvPr/>
        </p:nvSpPr>
        <p:spPr>
          <a:xfrm>
            <a:off x="899872" y="3548193"/>
            <a:ext cx="140175" cy="134026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cxnSp>
        <p:nvCxnSpPr>
          <p:cNvPr id="9" name="Google Shape;162;p16">
            <a:extLst>
              <a:ext uri="{FF2B5EF4-FFF2-40B4-BE49-F238E27FC236}">
                <a16:creationId xmlns:a16="http://schemas.microsoft.com/office/drawing/2014/main" id="{D521F8FC-2E73-4036-B3D6-A8938568E4DB}"/>
              </a:ext>
            </a:extLst>
          </p:cNvPr>
          <p:cNvCxnSpPr/>
          <p:nvPr/>
        </p:nvCxnSpPr>
        <p:spPr>
          <a:xfrm rot="10800000">
            <a:off x="546279" y="2159430"/>
            <a:ext cx="0" cy="242628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" name="Google Shape;163;p16">
            <a:extLst>
              <a:ext uri="{FF2B5EF4-FFF2-40B4-BE49-F238E27FC236}">
                <a16:creationId xmlns:a16="http://schemas.microsoft.com/office/drawing/2014/main" id="{71AF21DF-2C16-4180-B0F5-722AB4F6135E}"/>
              </a:ext>
            </a:extLst>
          </p:cNvPr>
          <p:cNvSpPr txBox="1"/>
          <p:nvPr/>
        </p:nvSpPr>
        <p:spPr>
          <a:xfrm rot="16200000">
            <a:off x="-727962" y="3160669"/>
            <a:ext cx="2129110" cy="423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en-GB" sz="1350" dirty="0">
                <a:solidFill>
                  <a:prstClr val="black"/>
                </a:solidFill>
                <a:latin typeface="Calibri" panose="020F0502020204030204"/>
                <a:ea typeface="+mn-ea"/>
              </a:rPr>
              <a:t>Mass (per charge)</a:t>
            </a:r>
            <a:endParaRPr sz="1350" dirty="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cxnSp>
        <p:nvCxnSpPr>
          <p:cNvPr id="11" name="Google Shape;164;p16">
            <a:extLst>
              <a:ext uri="{FF2B5EF4-FFF2-40B4-BE49-F238E27FC236}">
                <a16:creationId xmlns:a16="http://schemas.microsoft.com/office/drawing/2014/main" id="{F3C1A08F-3CE7-4512-9AA3-B39B4B04AA73}"/>
              </a:ext>
            </a:extLst>
          </p:cNvPr>
          <p:cNvCxnSpPr/>
          <p:nvPr/>
        </p:nvCxnSpPr>
        <p:spPr>
          <a:xfrm rot="10800000" flipH="1">
            <a:off x="845471" y="4767120"/>
            <a:ext cx="4025760" cy="1381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" name="Google Shape;165;p16">
            <a:extLst>
              <a:ext uri="{FF2B5EF4-FFF2-40B4-BE49-F238E27FC236}">
                <a16:creationId xmlns:a16="http://schemas.microsoft.com/office/drawing/2014/main" id="{C692A2CA-2A1C-4E8A-B5D9-6210E0F496D2}"/>
              </a:ext>
            </a:extLst>
          </p:cNvPr>
          <p:cNvSpPr txBox="1"/>
          <p:nvPr/>
        </p:nvSpPr>
        <p:spPr>
          <a:xfrm>
            <a:off x="1042809" y="4655556"/>
            <a:ext cx="3631085" cy="487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en-GB" sz="1350" dirty="0">
                <a:solidFill>
                  <a:prstClr val="black"/>
                </a:solidFill>
                <a:latin typeface="Calibri" panose="020F0502020204030204"/>
                <a:ea typeface="+mn-ea"/>
              </a:rPr>
              <a:t>Chromatographic </a:t>
            </a:r>
            <a:r>
              <a:rPr lang="en-GB" sz="1350" b="1" dirty="0">
                <a:solidFill>
                  <a:prstClr val="black"/>
                </a:solidFill>
                <a:latin typeface="Calibri" panose="020F0502020204030204"/>
                <a:ea typeface="+mn-ea"/>
              </a:rPr>
              <a:t>retention time</a:t>
            </a:r>
            <a:endParaRPr sz="1800" b="1" dirty="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13" name="Google Shape;167;p16">
            <a:extLst>
              <a:ext uri="{FF2B5EF4-FFF2-40B4-BE49-F238E27FC236}">
                <a16:creationId xmlns:a16="http://schemas.microsoft.com/office/drawing/2014/main" id="{95BF8310-D797-4932-A1BF-8A845F69B4AF}"/>
              </a:ext>
            </a:extLst>
          </p:cNvPr>
          <p:cNvSpPr/>
          <p:nvPr/>
        </p:nvSpPr>
        <p:spPr>
          <a:xfrm>
            <a:off x="1042809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14" name="Google Shape;168;p16">
            <a:extLst>
              <a:ext uri="{FF2B5EF4-FFF2-40B4-BE49-F238E27FC236}">
                <a16:creationId xmlns:a16="http://schemas.microsoft.com/office/drawing/2014/main" id="{7900D621-318F-4095-AB56-0A5861DE7A90}"/>
              </a:ext>
            </a:extLst>
          </p:cNvPr>
          <p:cNvSpPr/>
          <p:nvPr/>
        </p:nvSpPr>
        <p:spPr>
          <a:xfrm>
            <a:off x="1042809" y="4348647"/>
            <a:ext cx="140175" cy="134026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15" name="Google Shape;169;p16">
            <a:extLst>
              <a:ext uri="{FF2B5EF4-FFF2-40B4-BE49-F238E27FC236}">
                <a16:creationId xmlns:a16="http://schemas.microsoft.com/office/drawing/2014/main" id="{95142BC9-B855-4E4A-BA55-D44A91748AC7}"/>
              </a:ext>
            </a:extLst>
          </p:cNvPr>
          <p:cNvSpPr/>
          <p:nvPr/>
        </p:nvSpPr>
        <p:spPr>
          <a:xfrm>
            <a:off x="1042809" y="3548193"/>
            <a:ext cx="140175" cy="134026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16" name="Google Shape;170;p16">
            <a:extLst>
              <a:ext uri="{FF2B5EF4-FFF2-40B4-BE49-F238E27FC236}">
                <a16:creationId xmlns:a16="http://schemas.microsoft.com/office/drawing/2014/main" id="{C052BB9C-0DF1-40E5-BE86-6326966D41E0}"/>
              </a:ext>
            </a:extLst>
          </p:cNvPr>
          <p:cNvSpPr/>
          <p:nvPr/>
        </p:nvSpPr>
        <p:spPr>
          <a:xfrm>
            <a:off x="1175699" y="186438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17" name="Google Shape;171;p16">
            <a:extLst>
              <a:ext uri="{FF2B5EF4-FFF2-40B4-BE49-F238E27FC236}">
                <a16:creationId xmlns:a16="http://schemas.microsoft.com/office/drawing/2014/main" id="{B8A00A41-C70A-4DCB-8121-11ECC55BF5EA}"/>
              </a:ext>
            </a:extLst>
          </p:cNvPr>
          <p:cNvSpPr/>
          <p:nvPr/>
        </p:nvSpPr>
        <p:spPr>
          <a:xfrm>
            <a:off x="1169617" y="4348647"/>
            <a:ext cx="140175" cy="134026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18" name="Google Shape;172;p16">
            <a:extLst>
              <a:ext uri="{FF2B5EF4-FFF2-40B4-BE49-F238E27FC236}">
                <a16:creationId xmlns:a16="http://schemas.microsoft.com/office/drawing/2014/main" id="{815EA0A5-F553-40E0-B27B-04D81421217C}"/>
              </a:ext>
            </a:extLst>
          </p:cNvPr>
          <p:cNvSpPr/>
          <p:nvPr/>
        </p:nvSpPr>
        <p:spPr>
          <a:xfrm>
            <a:off x="1169617" y="3548193"/>
            <a:ext cx="140175" cy="134026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19" name="Google Shape;173;p16">
            <a:extLst>
              <a:ext uri="{FF2B5EF4-FFF2-40B4-BE49-F238E27FC236}">
                <a16:creationId xmlns:a16="http://schemas.microsoft.com/office/drawing/2014/main" id="{D9EACFF7-7A29-4339-9A10-557105C619E9}"/>
              </a:ext>
            </a:extLst>
          </p:cNvPr>
          <p:cNvSpPr/>
          <p:nvPr/>
        </p:nvSpPr>
        <p:spPr>
          <a:xfrm>
            <a:off x="1326254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20" name="Google Shape;174;p16">
            <a:extLst>
              <a:ext uri="{FF2B5EF4-FFF2-40B4-BE49-F238E27FC236}">
                <a16:creationId xmlns:a16="http://schemas.microsoft.com/office/drawing/2014/main" id="{7D4D6EBC-2435-44FF-8369-67A7687E8E89}"/>
              </a:ext>
            </a:extLst>
          </p:cNvPr>
          <p:cNvSpPr/>
          <p:nvPr/>
        </p:nvSpPr>
        <p:spPr>
          <a:xfrm>
            <a:off x="1324735" y="4348647"/>
            <a:ext cx="140175" cy="134026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21" name="Google Shape;175;p16">
            <a:extLst>
              <a:ext uri="{FF2B5EF4-FFF2-40B4-BE49-F238E27FC236}">
                <a16:creationId xmlns:a16="http://schemas.microsoft.com/office/drawing/2014/main" id="{A0599E2B-1999-400B-BE8E-30418F300576}"/>
              </a:ext>
            </a:extLst>
          </p:cNvPr>
          <p:cNvSpPr/>
          <p:nvPr/>
        </p:nvSpPr>
        <p:spPr>
          <a:xfrm>
            <a:off x="1318076" y="3548193"/>
            <a:ext cx="140175" cy="134026"/>
          </a:xfrm>
          <a:prstGeom prst="rect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22" name="Google Shape;176;p16">
            <a:extLst>
              <a:ext uri="{FF2B5EF4-FFF2-40B4-BE49-F238E27FC236}">
                <a16:creationId xmlns:a16="http://schemas.microsoft.com/office/drawing/2014/main" id="{0BCC3E0F-F531-4094-9283-254B476F8608}"/>
              </a:ext>
            </a:extLst>
          </p:cNvPr>
          <p:cNvSpPr/>
          <p:nvPr/>
        </p:nvSpPr>
        <p:spPr>
          <a:xfrm>
            <a:off x="1469479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23" name="Google Shape;177;p16">
            <a:extLst>
              <a:ext uri="{FF2B5EF4-FFF2-40B4-BE49-F238E27FC236}">
                <a16:creationId xmlns:a16="http://schemas.microsoft.com/office/drawing/2014/main" id="{DF64E4E5-B6F0-4243-8BA3-477D016DFF94}"/>
              </a:ext>
            </a:extLst>
          </p:cNvPr>
          <p:cNvSpPr/>
          <p:nvPr/>
        </p:nvSpPr>
        <p:spPr>
          <a:xfrm>
            <a:off x="1469479" y="4348647"/>
            <a:ext cx="140175" cy="134026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24" name="Google Shape;178;p16">
            <a:extLst>
              <a:ext uri="{FF2B5EF4-FFF2-40B4-BE49-F238E27FC236}">
                <a16:creationId xmlns:a16="http://schemas.microsoft.com/office/drawing/2014/main" id="{51601945-9160-48C8-B139-D6A48994EEA3}"/>
              </a:ext>
            </a:extLst>
          </p:cNvPr>
          <p:cNvSpPr/>
          <p:nvPr/>
        </p:nvSpPr>
        <p:spPr>
          <a:xfrm>
            <a:off x="1469479" y="3548193"/>
            <a:ext cx="140175" cy="134026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25" name="Google Shape;179;p16">
            <a:extLst>
              <a:ext uri="{FF2B5EF4-FFF2-40B4-BE49-F238E27FC236}">
                <a16:creationId xmlns:a16="http://schemas.microsoft.com/office/drawing/2014/main" id="{10C44BDE-0270-4F0D-AEDD-31D176B67EF9}"/>
              </a:ext>
            </a:extLst>
          </p:cNvPr>
          <p:cNvSpPr/>
          <p:nvPr/>
        </p:nvSpPr>
        <p:spPr>
          <a:xfrm>
            <a:off x="1604343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26" name="Google Shape;180;p16">
            <a:extLst>
              <a:ext uri="{FF2B5EF4-FFF2-40B4-BE49-F238E27FC236}">
                <a16:creationId xmlns:a16="http://schemas.microsoft.com/office/drawing/2014/main" id="{CDF8018B-CB9C-438C-8144-9F4F0EB8C27C}"/>
              </a:ext>
            </a:extLst>
          </p:cNvPr>
          <p:cNvSpPr/>
          <p:nvPr/>
        </p:nvSpPr>
        <p:spPr>
          <a:xfrm>
            <a:off x="1597685" y="4348647"/>
            <a:ext cx="140175" cy="134026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27" name="Google Shape;181;p16">
            <a:extLst>
              <a:ext uri="{FF2B5EF4-FFF2-40B4-BE49-F238E27FC236}">
                <a16:creationId xmlns:a16="http://schemas.microsoft.com/office/drawing/2014/main" id="{245E37DE-8304-4A87-B49A-250236C6A13E}"/>
              </a:ext>
            </a:extLst>
          </p:cNvPr>
          <p:cNvSpPr/>
          <p:nvPr/>
        </p:nvSpPr>
        <p:spPr>
          <a:xfrm>
            <a:off x="1597685" y="3548193"/>
            <a:ext cx="140175" cy="134026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28" name="Google Shape;182;p16">
            <a:extLst>
              <a:ext uri="{FF2B5EF4-FFF2-40B4-BE49-F238E27FC236}">
                <a16:creationId xmlns:a16="http://schemas.microsoft.com/office/drawing/2014/main" id="{51C0E513-3AD3-4FE8-8B8F-CAFAE5991AD3}"/>
              </a:ext>
            </a:extLst>
          </p:cNvPr>
          <p:cNvSpPr/>
          <p:nvPr/>
        </p:nvSpPr>
        <p:spPr>
          <a:xfrm>
            <a:off x="1745306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29" name="Google Shape;183;p16">
            <a:extLst>
              <a:ext uri="{FF2B5EF4-FFF2-40B4-BE49-F238E27FC236}">
                <a16:creationId xmlns:a16="http://schemas.microsoft.com/office/drawing/2014/main" id="{E1469081-D491-45C0-B1C2-CE81200D1724}"/>
              </a:ext>
            </a:extLst>
          </p:cNvPr>
          <p:cNvSpPr/>
          <p:nvPr/>
        </p:nvSpPr>
        <p:spPr>
          <a:xfrm>
            <a:off x="1731989" y="4348647"/>
            <a:ext cx="140175" cy="134026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30" name="Google Shape;184;p16">
            <a:extLst>
              <a:ext uri="{FF2B5EF4-FFF2-40B4-BE49-F238E27FC236}">
                <a16:creationId xmlns:a16="http://schemas.microsoft.com/office/drawing/2014/main" id="{D1E2C025-1E09-446E-88EE-776CE623F5C2}"/>
              </a:ext>
            </a:extLst>
          </p:cNvPr>
          <p:cNvSpPr/>
          <p:nvPr/>
        </p:nvSpPr>
        <p:spPr>
          <a:xfrm>
            <a:off x="1731989" y="3548193"/>
            <a:ext cx="140175" cy="134026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31" name="Google Shape;185;p16">
            <a:extLst>
              <a:ext uri="{FF2B5EF4-FFF2-40B4-BE49-F238E27FC236}">
                <a16:creationId xmlns:a16="http://schemas.microsoft.com/office/drawing/2014/main" id="{43480791-394A-45F4-AC1F-69C128EB61FB}"/>
              </a:ext>
            </a:extLst>
          </p:cNvPr>
          <p:cNvSpPr/>
          <p:nvPr/>
        </p:nvSpPr>
        <p:spPr>
          <a:xfrm>
            <a:off x="1883951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32" name="Google Shape;186;p16">
            <a:extLst>
              <a:ext uri="{FF2B5EF4-FFF2-40B4-BE49-F238E27FC236}">
                <a16:creationId xmlns:a16="http://schemas.microsoft.com/office/drawing/2014/main" id="{C450ED5C-81AB-4F9A-82E1-D81D2408962E}"/>
              </a:ext>
            </a:extLst>
          </p:cNvPr>
          <p:cNvSpPr/>
          <p:nvPr/>
        </p:nvSpPr>
        <p:spPr>
          <a:xfrm>
            <a:off x="1883951" y="4348647"/>
            <a:ext cx="140175" cy="134026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33" name="Google Shape;187;p16">
            <a:extLst>
              <a:ext uri="{FF2B5EF4-FFF2-40B4-BE49-F238E27FC236}">
                <a16:creationId xmlns:a16="http://schemas.microsoft.com/office/drawing/2014/main" id="{68FC13CA-C238-40EF-8941-283C6038289B}"/>
              </a:ext>
            </a:extLst>
          </p:cNvPr>
          <p:cNvSpPr/>
          <p:nvPr/>
        </p:nvSpPr>
        <p:spPr>
          <a:xfrm>
            <a:off x="2035884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34" name="Google Shape;188;p16">
            <a:extLst>
              <a:ext uri="{FF2B5EF4-FFF2-40B4-BE49-F238E27FC236}">
                <a16:creationId xmlns:a16="http://schemas.microsoft.com/office/drawing/2014/main" id="{8E6AB35F-71B8-4D69-A955-2032B4B1E27B}"/>
              </a:ext>
            </a:extLst>
          </p:cNvPr>
          <p:cNvSpPr/>
          <p:nvPr/>
        </p:nvSpPr>
        <p:spPr>
          <a:xfrm>
            <a:off x="2191001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35" name="Google Shape;189;p16">
            <a:extLst>
              <a:ext uri="{FF2B5EF4-FFF2-40B4-BE49-F238E27FC236}">
                <a16:creationId xmlns:a16="http://schemas.microsoft.com/office/drawing/2014/main" id="{6BA0B5A1-2C32-436C-BAD6-4C548A924775}"/>
              </a:ext>
            </a:extLst>
          </p:cNvPr>
          <p:cNvSpPr/>
          <p:nvPr/>
        </p:nvSpPr>
        <p:spPr>
          <a:xfrm>
            <a:off x="2342405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36" name="Google Shape;190;p16">
            <a:extLst>
              <a:ext uri="{FF2B5EF4-FFF2-40B4-BE49-F238E27FC236}">
                <a16:creationId xmlns:a16="http://schemas.microsoft.com/office/drawing/2014/main" id="{D50AB95B-60A4-4DA5-9B32-D538ECCE9374}"/>
              </a:ext>
            </a:extLst>
          </p:cNvPr>
          <p:cNvSpPr/>
          <p:nvPr/>
        </p:nvSpPr>
        <p:spPr>
          <a:xfrm>
            <a:off x="2477269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37" name="Google Shape;191;p16">
            <a:extLst>
              <a:ext uri="{FF2B5EF4-FFF2-40B4-BE49-F238E27FC236}">
                <a16:creationId xmlns:a16="http://schemas.microsoft.com/office/drawing/2014/main" id="{0445024B-908C-4ABB-A0B5-28FEAB183D81}"/>
              </a:ext>
            </a:extLst>
          </p:cNvPr>
          <p:cNvSpPr/>
          <p:nvPr/>
        </p:nvSpPr>
        <p:spPr>
          <a:xfrm>
            <a:off x="2611574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38" name="Google Shape;192;p16">
            <a:extLst>
              <a:ext uri="{FF2B5EF4-FFF2-40B4-BE49-F238E27FC236}">
                <a16:creationId xmlns:a16="http://schemas.microsoft.com/office/drawing/2014/main" id="{1E1C4027-C42E-4C38-9EEE-575F66BC1EEA}"/>
              </a:ext>
            </a:extLst>
          </p:cNvPr>
          <p:cNvSpPr/>
          <p:nvPr/>
        </p:nvSpPr>
        <p:spPr>
          <a:xfrm>
            <a:off x="2763536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39" name="Google Shape;193;p16">
            <a:extLst>
              <a:ext uri="{FF2B5EF4-FFF2-40B4-BE49-F238E27FC236}">
                <a16:creationId xmlns:a16="http://schemas.microsoft.com/office/drawing/2014/main" id="{142E81C2-EBB1-4B66-9608-BC2E6CD57A83}"/>
              </a:ext>
            </a:extLst>
          </p:cNvPr>
          <p:cNvSpPr/>
          <p:nvPr/>
        </p:nvSpPr>
        <p:spPr>
          <a:xfrm>
            <a:off x="2192474" y="2258411"/>
            <a:ext cx="140175" cy="134026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40" name="Google Shape;194;p16">
            <a:extLst>
              <a:ext uri="{FF2B5EF4-FFF2-40B4-BE49-F238E27FC236}">
                <a16:creationId xmlns:a16="http://schemas.microsoft.com/office/drawing/2014/main" id="{D2DB7F55-DCE0-41BA-8502-BF1F516A8694}"/>
              </a:ext>
            </a:extLst>
          </p:cNvPr>
          <p:cNvSpPr/>
          <p:nvPr/>
        </p:nvSpPr>
        <p:spPr>
          <a:xfrm>
            <a:off x="2323729" y="2258394"/>
            <a:ext cx="140175" cy="134026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41" name="Google Shape;195;p16">
            <a:extLst>
              <a:ext uri="{FF2B5EF4-FFF2-40B4-BE49-F238E27FC236}">
                <a16:creationId xmlns:a16="http://schemas.microsoft.com/office/drawing/2014/main" id="{05EE4D0D-2F1A-4FB8-8423-AAFDA231CD25}"/>
              </a:ext>
            </a:extLst>
          </p:cNvPr>
          <p:cNvSpPr/>
          <p:nvPr/>
        </p:nvSpPr>
        <p:spPr>
          <a:xfrm>
            <a:off x="2477997" y="2258394"/>
            <a:ext cx="140175" cy="134026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42" name="Google Shape;196;p16">
            <a:extLst>
              <a:ext uri="{FF2B5EF4-FFF2-40B4-BE49-F238E27FC236}">
                <a16:creationId xmlns:a16="http://schemas.microsoft.com/office/drawing/2014/main" id="{10B807C9-F8AF-4E5D-B73A-BA5D74811FEF}"/>
              </a:ext>
            </a:extLst>
          </p:cNvPr>
          <p:cNvSpPr/>
          <p:nvPr/>
        </p:nvSpPr>
        <p:spPr>
          <a:xfrm>
            <a:off x="2611589" y="2258411"/>
            <a:ext cx="140175" cy="134026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43" name="Google Shape;197;p16">
            <a:extLst>
              <a:ext uri="{FF2B5EF4-FFF2-40B4-BE49-F238E27FC236}">
                <a16:creationId xmlns:a16="http://schemas.microsoft.com/office/drawing/2014/main" id="{46E17DDF-4F51-446A-829D-A6050E085437}"/>
              </a:ext>
            </a:extLst>
          </p:cNvPr>
          <p:cNvSpPr/>
          <p:nvPr/>
        </p:nvSpPr>
        <p:spPr>
          <a:xfrm>
            <a:off x="2763506" y="2258394"/>
            <a:ext cx="140175" cy="134026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44" name="Google Shape;198;p16">
            <a:extLst>
              <a:ext uri="{FF2B5EF4-FFF2-40B4-BE49-F238E27FC236}">
                <a16:creationId xmlns:a16="http://schemas.microsoft.com/office/drawing/2014/main" id="{4424B313-85F8-4B41-80B7-F17CA16BC5C6}"/>
              </a:ext>
            </a:extLst>
          </p:cNvPr>
          <p:cNvSpPr/>
          <p:nvPr/>
        </p:nvSpPr>
        <p:spPr>
          <a:xfrm>
            <a:off x="2924616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45" name="Google Shape;199;p16">
            <a:extLst>
              <a:ext uri="{FF2B5EF4-FFF2-40B4-BE49-F238E27FC236}">
                <a16:creationId xmlns:a16="http://schemas.microsoft.com/office/drawing/2014/main" id="{D817E211-3DCE-441C-A93C-8FE091297B7B}"/>
              </a:ext>
            </a:extLst>
          </p:cNvPr>
          <p:cNvSpPr/>
          <p:nvPr/>
        </p:nvSpPr>
        <p:spPr>
          <a:xfrm>
            <a:off x="3082677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46" name="Google Shape;200;p16">
            <a:extLst>
              <a:ext uri="{FF2B5EF4-FFF2-40B4-BE49-F238E27FC236}">
                <a16:creationId xmlns:a16="http://schemas.microsoft.com/office/drawing/2014/main" id="{C680DF87-4DAF-4E35-9699-24239E4B162F}"/>
              </a:ext>
            </a:extLst>
          </p:cNvPr>
          <p:cNvSpPr/>
          <p:nvPr/>
        </p:nvSpPr>
        <p:spPr>
          <a:xfrm>
            <a:off x="3210883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47" name="Google Shape;201;p16">
            <a:extLst>
              <a:ext uri="{FF2B5EF4-FFF2-40B4-BE49-F238E27FC236}">
                <a16:creationId xmlns:a16="http://schemas.microsoft.com/office/drawing/2014/main" id="{3985C8F0-D273-4824-B228-EC5C61093A01}"/>
              </a:ext>
            </a:extLst>
          </p:cNvPr>
          <p:cNvSpPr/>
          <p:nvPr/>
        </p:nvSpPr>
        <p:spPr>
          <a:xfrm>
            <a:off x="3345188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48" name="Google Shape;202;p16">
            <a:extLst>
              <a:ext uri="{FF2B5EF4-FFF2-40B4-BE49-F238E27FC236}">
                <a16:creationId xmlns:a16="http://schemas.microsoft.com/office/drawing/2014/main" id="{5833A55E-8BE8-4BDB-972D-6E8798052239}"/>
              </a:ext>
            </a:extLst>
          </p:cNvPr>
          <p:cNvSpPr/>
          <p:nvPr/>
        </p:nvSpPr>
        <p:spPr>
          <a:xfrm>
            <a:off x="3497150" y="1866427"/>
            <a:ext cx="140175" cy="280297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graphicFrame>
        <p:nvGraphicFramePr>
          <p:cNvPr id="62" name="Table 62">
            <a:extLst>
              <a:ext uri="{FF2B5EF4-FFF2-40B4-BE49-F238E27FC236}">
                <a16:creationId xmlns:a16="http://schemas.microsoft.com/office/drawing/2014/main" id="{516BE46D-3633-4526-8C9C-86F4AC5A5A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0528969"/>
              </p:ext>
            </p:extLst>
          </p:nvPr>
        </p:nvGraphicFramePr>
        <p:xfrm>
          <a:off x="5573726" y="1743124"/>
          <a:ext cx="3102730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53640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64" name="Flowchart: Terminator 63">
            <a:extLst>
              <a:ext uri="{FF2B5EF4-FFF2-40B4-BE49-F238E27FC236}">
                <a16:creationId xmlns:a16="http://schemas.microsoft.com/office/drawing/2014/main" id="{BCD5BE81-190A-46DE-9425-469C170476F1}"/>
              </a:ext>
            </a:extLst>
          </p:cNvPr>
          <p:cNvSpPr/>
          <p:nvPr/>
        </p:nvSpPr>
        <p:spPr>
          <a:xfrm rot="5400000">
            <a:off x="6700230" y="3147256"/>
            <a:ext cx="755832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Flowchart: Terminator 64">
            <a:extLst>
              <a:ext uri="{FF2B5EF4-FFF2-40B4-BE49-F238E27FC236}">
                <a16:creationId xmlns:a16="http://schemas.microsoft.com/office/drawing/2014/main" id="{4BF4E3AC-5DB0-40FC-8DCE-147B3A83FD9F}"/>
              </a:ext>
            </a:extLst>
          </p:cNvPr>
          <p:cNvSpPr/>
          <p:nvPr/>
        </p:nvSpPr>
        <p:spPr>
          <a:xfrm>
            <a:off x="6979940" y="4238922"/>
            <a:ext cx="755832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7" name="Flowchart: Terminator 66">
            <a:extLst>
              <a:ext uri="{FF2B5EF4-FFF2-40B4-BE49-F238E27FC236}">
                <a16:creationId xmlns:a16="http://schemas.microsoft.com/office/drawing/2014/main" id="{A25ACAE7-FC55-4021-9C85-F65A28A21167}"/>
              </a:ext>
            </a:extLst>
          </p:cNvPr>
          <p:cNvSpPr/>
          <p:nvPr/>
        </p:nvSpPr>
        <p:spPr>
          <a:xfrm>
            <a:off x="6150542" y="3148369"/>
            <a:ext cx="485669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0" name="Flowchart: Terminator 69">
            <a:extLst>
              <a:ext uri="{FF2B5EF4-FFF2-40B4-BE49-F238E27FC236}">
                <a16:creationId xmlns:a16="http://schemas.microsoft.com/office/drawing/2014/main" id="{864DFDD8-4B35-4758-ADD9-B6E3BCECE520}"/>
              </a:ext>
            </a:extLst>
          </p:cNvPr>
          <p:cNvSpPr/>
          <p:nvPr/>
        </p:nvSpPr>
        <p:spPr>
          <a:xfrm rot="5400000">
            <a:off x="7396033" y="3012175"/>
            <a:ext cx="1025996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1" name="Flowchart: Terminator 70">
            <a:extLst>
              <a:ext uri="{FF2B5EF4-FFF2-40B4-BE49-F238E27FC236}">
                <a16:creationId xmlns:a16="http://schemas.microsoft.com/office/drawing/2014/main" id="{6C6A2257-5DBA-4B3D-9D61-C5416FC60BFF}"/>
              </a:ext>
            </a:extLst>
          </p:cNvPr>
          <p:cNvSpPr/>
          <p:nvPr/>
        </p:nvSpPr>
        <p:spPr>
          <a:xfrm>
            <a:off x="6145248" y="2322396"/>
            <a:ext cx="1316561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85AF43FF-0924-5294-C276-1AC279F6F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2653F8DB-3C68-081E-1F84-E571E9488DA1}"/>
              </a:ext>
            </a:extLst>
          </p:cNvPr>
          <p:cNvSpPr txBox="1"/>
          <p:nvPr/>
        </p:nvSpPr>
        <p:spPr>
          <a:xfrm>
            <a:off x="2195736" y="411510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1" i="0" u="none" strike="noStrike" kern="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</a:rPr>
              <a:t>How is this a game of Battleships?</a:t>
            </a: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120856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62">
            <a:extLst>
              <a:ext uri="{FF2B5EF4-FFF2-40B4-BE49-F238E27FC236}">
                <a16:creationId xmlns:a16="http://schemas.microsoft.com/office/drawing/2014/main" id="{2F9525E1-5596-8D6B-02BE-FA1D94BFDB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838460"/>
              </p:ext>
            </p:extLst>
          </p:nvPr>
        </p:nvGraphicFramePr>
        <p:xfrm>
          <a:off x="5503226" y="1845283"/>
          <a:ext cx="3101222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52132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9BD9BFC5-4A8A-4F59-9352-BEC952CF7DD3}"/>
              </a:ext>
            </a:extLst>
          </p:cNvPr>
          <p:cNvSpPr/>
          <p:nvPr/>
        </p:nvSpPr>
        <p:spPr>
          <a:xfrm>
            <a:off x="7452201" y="2975956"/>
            <a:ext cx="1025996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8C0A77FA-5589-4315-B8F0-977509F5BD7C}"/>
              </a:ext>
            </a:extLst>
          </p:cNvPr>
          <p:cNvSpPr/>
          <p:nvPr/>
        </p:nvSpPr>
        <p:spPr>
          <a:xfrm rot="10800000">
            <a:off x="6617858" y="3796664"/>
            <a:ext cx="755832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id="{56C996E1-6C3D-4EBA-8E1A-6929D5E5AE19}"/>
              </a:ext>
            </a:extLst>
          </p:cNvPr>
          <p:cNvSpPr/>
          <p:nvPr/>
        </p:nvSpPr>
        <p:spPr>
          <a:xfrm>
            <a:off x="6897569" y="4341081"/>
            <a:ext cx="755832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Flowchart: Terminator 8">
            <a:extLst>
              <a:ext uri="{FF2B5EF4-FFF2-40B4-BE49-F238E27FC236}">
                <a16:creationId xmlns:a16="http://schemas.microsoft.com/office/drawing/2014/main" id="{B730182C-4533-4B2D-9C6C-00F7E7B0D1D7}"/>
              </a:ext>
            </a:extLst>
          </p:cNvPr>
          <p:cNvSpPr/>
          <p:nvPr/>
        </p:nvSpPr>
        <p:spPr>
          <a:xfrm>
            <a:off x="6068170" y="3250528"/>
            <a:ext cx="485669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10" name="Table 62">
            <a:extLst>
              <a:ext uri="{FF2B5EF4-FFF2-40B4-BE49-F238E27FC236}">
                <a16:creationId xmlns:a16="http://schemas.microsoft.com/office/drawing/2014/main" id="{32E0EFA3-4A74-4D0F-842B-05E34D0991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374237"/>
              </p:ext>
            </p:extLst>
          </p:nvPr>
        </p:nvGraphicFramePr>
        <p:xfrm>
          <a:off x="822706" y="1845283"/>
          <a:ext cx="3101222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52132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9149BF00-8B18-4B58-B339-561278578049}"/>
              </a:ext>
            </a:extLst>
          </p:cNvPr>
          <p:cNvSpPr/>
          <p:nvPr/>
        </p:nvSpPr>
        <p:spPr>
          <a:xfrm rot="5400000">
            <a:off x="2636454" y="3114334"/>
            <a:ext cx="1025996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Flowchart: Terminator 11">
            <a:extLst>
              <a:ext uri="{FF2B5EF4-FFF2-40B4-BE49-F238E27FC236}">
                <a16:creationId xmlns:a16="http://schemas.microsoft.com/office/drawing/2014/main" id="{99B8B238-D600-4A71-AE6D-1B210C9E23DE}"/>
              </a:ext>
            </a:extLst>
          </p:cNvPr>
          <p:cNvSpPr/>
          <p:nvPr/>
        </p:nvSpPr>
        <p:spPr>
          <a:xfrm rot="5400000">
            <a:off x="1949210" y="3249415"/>
            <a:ext cx="755832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Flowchart: Terminator 12">
            <a:extLst>
              <a:ext uri="{FF2B5EF4-FFF2-40B4-BE49-F238E27FC236}">
                <a16:creationId xmlns:a16="http://schemas.microsoft.com/office/drawing/2014/main" id="{E4C6765C-6CEF-4F1E-84E3-226FC57CFB45}"/>
              </a:ext>
            </a:extLst>
          </p:cNvPr>
          <p:cNvSpPr/>
          <p:nvPr/>
        </p:nvSpPr>
        <p:spPr>
          <a:xfrm>
            <a:off x="2228921" y="4341081"/>
            <a:ext cx="755832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Flowchart: Terminator 13">
            <a:extLst>
              <a:ext uri="{FF2B5EF4-FFF2-40B4-BE49-F238E27FC236}">
                <a16:creationId xmlns:a16="http://schemas.microsoft.com/office/drawing/2014/main" id="{BD10136F-C636-4487-A68A-6297BA51BC6C}"/>
              </a:ext>
            </a:extLst>
          </p:cNvPr>
          <p:cNvSpPr/>
          <p:nvPr/>
        </p:nvSpPr>
        <p:spPr>
          <a:xfrm>
            <a:off x="1399523" y="2424555"/>
            <a:ext cx="1316561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DF76CEE1-73AF-4B40-8607-BE66893CD924}"/>
              </a:ext>
            </a:extLst>
          </p:cNvPr>
          <p:cNvSpPr/>
          <p:nvPr/>
        </p:nvSpPr>
        <p:spPr>
          <a:xfrm>
            <a:off x="1399522" y="3250528"/>
            <a:ext cx="485669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DBCC6F0-4248-47CC-811B-3648B38F901C}"/>
              </a:ext>
            </a:extLst>
          </p:cNvPr>
          <p:cNvCxnSpPr/>
          <p:nvPr/>
        </p:nvCxnSpPr>
        <p:spPr>
          <a:xfrm>
            <a:off x="4107874" y="3325091"/>
            <a:ext cx="1129145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B692F0F3-D89A-42F1-87E3-E50FE1B60640}"/>
              </a:ext>
            </a:extLst>
          </p:cNvPr>
          <p:cNvSpPr/>
          <p:nvPr/>
        </p:nvSpPr>
        <p:spPr>
          <a:xfrm>
            <a:off x="6070984" y="2425658"/>
            <a:ext cx="1316561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E8AA96-98DA-CB0A-4E51-D34FB3DC6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C7D1F45-97C7-CAB0-07C4-ABDA28D36E48}"/>
              </a:ext>
            </a:extLst>
          </p:cNvPr>
          <p:cNvSpPr txBox="1"/>
          <p:nvPr/>
        </p:nvSpPr>
        <p:spPr>
          <a:xfrm>
            <a:off x="2195736" y="267494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</a:rPr>
              <a:t>What are the rules of metabolomics Battleships?!</a:t>
            </a: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12DA79-C43F-8ED4-5F79-631DA547ABEC}"/>
              </a:ext>
            </a:extLst>
          </p:cNvPr>
          <p:cNvSpPr txBox="1"/>
          <p:nvPr/>
        </p:nvSpPr>
        <p:spPr>
          <a:xfrm>
            <a:off x="107505" y="1203598"/>
            <a:ext cx="53957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</a:rPr>
              <a:t>Firstly, all our ships need to be horizontal</a:t>
            </a:r>
          </a:p>
        </p:txBody>
      </p:sp>
    </p:spTree>
    <p:extLst>
      <p:ext uri="{BB962C8B-B14F-4D97-AF65-F5344CB8AC3E}">
        <p14:creationId xmlns:p14="http://schemas.microsoft.com/office/powerpoint/2010/main" val="1694826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398368C6-AB12-4B45-9DEE-9457B2A841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7610124"/>
              </p:ext>
            </p:extLst>
          </p:nvPr>
        </p:nvGraphicFramePr>
        <p:xfrm>
          <a:off x="2990609" y="1963047"/>
          <a:ext cx="3093559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44469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EF810FAC-845C-4816-9658-5EFD16747A61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id="{720AEB00-8B94-4EB4-ABBF-944BB29A814B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Flowchart: Terminator 8">
            <a:extLst>
              <a:ext uri="{FF2B5EF4-FFF2-40B4-BE49-F238E27FC236}">
                <a16:creationId xmlns:a16="http://schemas.microsoft.com/office/drawing/2014/main" id="{C32743CC-8C72-403D-BF42-0AF16DD30D56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FFF702-6371-404D-82D1-9318CAE11BE8}"/>
              </a:ext>
            </a:extLst>
          </p:cNvPr>
          <p:cNvGrpSpPr/>
          <p:nvPr/>
        </p:nvGrpSpPr>
        <p:grpSpPr>
          <a:xfrm>
            <a:off x="3282601" y="2254543"/>
            <a:ext cx="257117" cy="2702183"/>
            <a:chOff x="4376801" y="3006057"/>
            <a:chExt cx="342822" cy="3602911"/>
          </a:xfrm>
        </p:grpSpPr>
        <p:pic>
          <p:nvPicPr>
            <p:cNvPr id="11" name="Picture 10" descr="Shape, arrow&#10;&#10;Description automatically generated">
              <a:extLst>
                <a:ext uri="{FF2B5EF4-FFF2-40B4-BE49-F238E27FC236}">
                  <a16:creationId xmlns:a16="http://schemas.microsoft.com/office/drawing/2014/main" id="{95BCF7D8-397D-4566-8BDA-37127D9B3B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13" name="Picture 12" descr="Shape, arrow&#10;&#10;Description automatically generated">
              <a:extLst>
                <a:ext uri="{FF2B5EF4-FFF2-40B4-BE49-F238E27FC236}">
                  <a16:creationId xmlns:a16="http://schemas.microsoft.com/office/drawing/2014/main" id="{5AB24924-E9A7-4DCE-A41A-3D87EDEAC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14" name="Picture 13" descr="Shape, arrow&#10;&#10;Description automatically generated">
              <a:extLst>
                <a:ext uri="{FF2B5EF4-FFF2-40B4-BE49-F238E27FC236}">
                  <a16:creationId xmlns:a16="http://schemas.microsoft.com/office/drawing/2014/main" id="{D7E209F1-EB96-4F16-9602-D1A499ADC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15" name="Picture 14" descr="Shape, arrow&#10;&#10;Description automatically generated">
              <a:extLst>
                <a:ext uri="{FF2B5EF4-FFF2-40B4-BE49-F238E27FC236}">
                  <a16:creationId xmlns:a16="http://schemas.microsoft.com/office/drawing/2014/main" id="{4D6D5892-E17D-4665-84FF-44477AFF1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16" name="Picture 15" descr="Shape, arrow&#10;&#10;Description automatically generated">
              <a:extLst>
                <a:ext uri="{FF2B5EF4-FFF2-40B4-BE49-F238E27FC236}">
                  <a16:creationId xmlns:a16="http://schemas.microsoft.com/office/drawing/2014/main" id="{03283C60-2040-43F0-AF75-442BBA05F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17" name="Picture 16" descr="Shape, arrow&#10;&#10;Description automatically generated">
              <a:extLst>
                <a:ext uri="{FF2B5EF4-FFF2-40B4-BE49-F238E27FC236}">
                  <a16:creationId xmlns:a16="http://schemas.microsoft.com/office/drawing/2014/main" id="{DEE7F692-2FE5-4FFA-B97F-3C12A3EBA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18" name="Picture 17" descr="Shape, arrow&#10;&#10;Description automatically generated">
              <a:extLst>
                <a:ext uri="{FF2B5EF4-FFF2-40B4-BE49-F238E27FC236}">
                  <a16:creationId xmlns:a16="http://schemas.microsoft.com/office/drawing/2014/main" id="{40A304B9-2F26-4078-BBA8-D975B4849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19" name="Picture 18" descr="Shape, arrow&#10;&#10;Description automatically generated">
              <a:extLst>
                <a:ext uri="{FF2B5EF4-FFF2-40B4-BE49-F238E27FC236}">
                  <a16:creationId xmlns:a16="http://schemas.microsoft.com/office/drawing/2014/main" id="{2FDCDF2A-4BFE-41E2-9A8E-0E4F80F23D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20" name="Picture 19" descr="Shape, arrow&#10;&#10;Description automatically generated">
              <a:extLst>
                <a:ext uri="{FF2B5EF4-FFF2-40B4-BE49-F238E27FC236}">
                  <a16:creationId xmlns:a16="http://schemas.microsoft.com/office/drawing/2014/main" id="{41F7DBAE-DEFA-4AFB-95A1-412754EC0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21" name="Picture 20" descr="Shape, arrow&#10;&#10;Description automatically generated">
              <a:extLst>
                <a:ext uri="{FF2B5EF4-FFF2-40B4-BE49-F238E27FC236}">
                  <a16:creationId xmlns:a16="http://schemas.microsoft.com/office/drawing/2014/main" id="{6FE5D618-DDD5-4172-B3E6-033EB767E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sp>
        <p:nvSpPr>
          <p:cNvPr id="122" name="Flowchart: Terminator 121">
            <a:extLst>
              <a:ext uri="{FF2B5EF4-FFF2-40B4-BE49-F238E27FC236}">
                <a16:creationId xmlns:a16="http://schemas.microsoft.com/office/drawing/2014/main" id="{4FD7E074-0B27-4F92-831E-B390DB40AF9B}"/>
              </a:ext>
            </a:extLst>
          </p:cNvPr>
          <p:cNvSpPr/>
          <p:nvPr/>
        </p:nvSpPr>
        <p:spPr>
          <a:xfrm>
            <a:off x="4945596" y="3100572"/>
            <a:ext cx="1025996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3" name="Flowchart: Terminator 122">
            <a:extLst>
              <a:ext uri="{FF2B5EF4-FFF2-40B4-BE49-F238E27FC236}">
                <a16:creationId xmlns:a16="http://schemas.microsoft.com/office/drawing/2014/main" id="{6BC28837-9294-4B5B-B529-07BC986BF264}"/>
              </a:ext>
            </a:extLst>
          </p:cNvPr>
          <p:cNvSpPr/>
          <p:nvPr/>
        </p:nvSpPr>
        <p:spPr>
          <a:xfrm>
            <a:off x="3564379" y="2550274"/>
            <a:ext cx="1316561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29E79E9-7FF7-4523-8FA6-704CBC58C0BF}"/>
              </a:ext>
            </a:extLst>
          </p:cNvPr>
          <p:cNvGrpSpPr/>
          <p:nvPr/>
        </p:nvGrpSpPr>
        <p:grpSpPr>
          <a:xfrm>
            <a:off x="3560843" y="2250273"/>
            <a:ext cx="257117" cy="2702183"/>
            <a:chOff x="4376801" y="3006057"/>
            <a:chExt cx="342822" cy="3602911"/>
          </a:xfrm>
        </p:grpSpPr>
        <p:pic>
          <p:nvPicPr>
            <p:cNvPr id="24" name="Picture 23" descr="Shape, arrow&#10;&#10;Description automatically generated">
              <a:extLst>
                <a:ext uri="{FF2B5EF4-FFF2-40B4-BE49-F238E27FC236}">
                  <a16:creationId xmlns:a16="http://schemas.microsoft.com/office/drawing/2014/main" id="{BF42107A-B3E7-4211-B321-065C80558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25" name="Picture 24" descr="Shape, arrow&#10;&#10;Description automatically generated">
              <a:extLst>
                <a:ext uri="{FF2B5EF4-FFF2-40B4-BE49-F238E27FC236}">
                  <a16:creationId xmlns:a16="http://schemas.microsoft.com/office/drawing/2014/main" id="{788745C3-69C1-45C4-BBB5-26B0245BD1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26" name="Picture 25" descr="Shape, arrow&#10;&#10;Description automatically generated">
              <a:extLst>
                <a:ext uri="{FF2B5EF4-FFF2-40B4-BE49-F238E27FC236}">
                  <a16:creationId xmlns:a16="http://schemas.microsoft.com/office/drawing/2014/main" id="{B8AB5E8D-C469-4EBE-8325-D6456D2F0C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27" name="Picture 26" descr="Shape, arrow&#10;&#10;Description automatically generated">
              <a:extLst>
                <a:ext uri="{FF2B5EF4-FFF2-40B4-BE49-F238E27FC236}">
                  <a16:creationId xmlns:a16="http://schemas.microsoft.com/office/drawing/2014/main" id="{E8519A6B-09AF-4D01-A256-1BF5BD9B33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28" name="Picture 27" descr="Shape, arrow&#10;&#10;Description automatically generated">
              <a:extLst>
                <a:ext uri="{FF2B5EF4-FFF2-40B4-BE49-F238E27FC236}">
                  <a16:creationId xmlns:a16="http://schemas.microsoft.com/office/drawing/2014/main" id="{71B1F039-867F-41E0-8D87-F1135F79B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29" name="Picture 28" descr="Shape, arrow&#10;&#10;Description automatically generated">
              <a:extLst>
                <a:ext uri="{FF2B5EF4-FFF2-40B4-BE49-F238E27FC236}">
                  <a16:creationId xmlns:a16="http://schemas.microsoft.com/office/drawing/2014/main" id="{C37FA030-C5F1-4BD2-B13F-A4198EF7F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30" name="Picture 29" descr="Shape, arrow&#10;&#10;Description automatically generated">
              <a:extLst>
                <a:ext uri="{FF2B5EF4-FFF2-40B4-BE49-F238E27FC236}">
                  <a16:creationId xmlns:a16="http://schemas.microsoft.com/office/drawing/2014/main" id="{DF123BD4-071A-4968-8E6E-2A51B3DE89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31" name="Picture 30" descr="Shape, arrow&#10;&#10;Description automatically generated">
              <a:extLst>
                <a:ext uri="{FF2B5EF4-FFF2-40B4-BE49-F238E27FC236}">
                  <a16:creationId xmlns:a16="http://schemas.microsoft.com/office/drawing/2014/main" id="{F8CA7A23-EB13-49B8-8089-D73F7800C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32" name="Picture 31" descr="Shape, arrow&#10;&#10;Description automatically generated">
              <a:extLst>
                <a:ext uri="{FF2B5EF4-FFF2-40B4-BE49-F238E27FC236}">
                  <a16:creationId xmlns:a16="http://schemas.microsoft.com/office/drawing/2014/main" id="{0541C98B-EE15-4F92-9BBE-B894BC07D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33" name="Picture 32" descr="Shape, arrow&#10;&#10;Description automatically generated">
              <a:extLst>
                <a:ext uri="{FF2B5EF4-FFF2-40B4-BE49-F238E27FC236}">
                  <a16:creationId xmlns:a16="http://schemas.microsoft.com/office/drawing/2014/main" id="{1464815F-6528-4E20-849C-2A08B51B8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6F7FB4EB-8A38-41E0-BBF5-061DB42A4566}"/>
              </a:ext>
            </a:extLst>
          </p:cNvPr>
          <p:cNvGrpSpPr/>
          <p:nvPr/>
        </p:nvGrpSpPr>
        <p:grpSpPr>
          <a:xfrm>
            <a:off x="3826492" y="2258419"/>
            <a:ext cx="257117" cy="2702183"/>
            <a:chOff x="4376801" y="3006057"/>
            <a:chExt cx="342822" cy="3602911"/>
          </a:xfrm>
        </p:grpSpPr>
        <p:pic>
          <p:nvPicPr>
            <p:cNvPr id="112" name="Picture 111" descr="Shape, arrow&#10;&#10;Description automatically generated">
              <a:extLst>
                <a:ext uri="{FF2B5EF4-FFF2-40B4-BE49-F238E27FC236}">
                  <a16:creationId xmlns:a16="http://schemas.microsoft.com/office/drawing/2014/main" id="{B11B9C37-DDB0-445E-B7AB-24FD37583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113" name="Picture 112" descr="Shape, arrow&#10;&#10;Description automatically generated">
              <a:extLst>
                <a:ext uri="{FF2B5EF4-FFF2-40B4-BE49-F238E27FC236}">
                  <a16:creationId xmlns:a16="http://schemas.microsoft.com/office/drawing/2014/main" id="{F1C6D837-DAEC-4D32-A38E-EDF3FE75E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114" name="Picture 113" descr="Shape, arrow&#10;&#10;Description automatically generated">
              <a:extLst>
                <a:ext uri="{FF2B5EF4-FFF2-40B4-BE49-F238E27FC236}">
                  <a16:creationId xmlns:a16="http://schemas.microsoft.com/office/drawing/2014/main" id="{FE7C9582-E5F7-48DB-B835-3F9AF6092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115" name="Picture 114" descr="Shape, arrow&#10;&#10;Description automatically generated">
              <a:extLst>
                <a:ext uri="{FF2B5EF4-FFF2-40B4-BE49-F238E27FC236}">
                  <a16:creationId xmlns:a16="http://schemas.microsoft.com/office/drawing/2014/main" id="{344C772C-0492-49B3-AB61-F8FFB8926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116" name="Picture 115" descr="Shape, arrow&#10;&#10;Description automatically generated">
              <a:extLst>
                <a:ext uri="{FF2B5EF4-FFF2-40B4-BE49-F238E27FC236}">
                  <a16:creationId xmlns:a16="http://schemas.microsoft.com/office/drawing/2014/main" id="{D80B25BF-06FA-42B7-822B-13A765053A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117" name="Picture 116" descr="Shape, arrow&#10;&#10;Description automatically generated">
              <a:extLst>
                <a:ext uri="{FF2B5EF4-FFF2-40B4-BE49-F238E27FC236}">
                  <a16:creationId xmlns:a16="http://schemas.microsoft.com/office/drawing/2014/main" id="{12024581-5A35-4AA5-BC9B-C71C65B73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118" name="Picture 117" descr="Shape, arrow&#10;&#10;Description automatically generated">
              <a:extLst>
                <a:ext uri="{FF2B5EF4-FFF2-40B4-BE49-F238E27FC236}">
                  <a16:creationId xmlns:a16="http://schemas.microsoft.com/office/drawing/2014/main" id="{97BD77E5-6F19-4865-B524-702A789E7A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119" name="Picture 118" descr="Shape, arrow&#10;&#10;Description automatically generated">
              <a:extLst>
                <a:ext uri="{FF2B5EF4-FFF2-40B4-BE49-F238E27FC236}">
                  <a16:creationId xmlns:a16="http://schemas.microsoft.com/office/drawing/2014/main" id="{FEE2ED81-A1FA-4951-8821-5289AA5F8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120" name="Picture 119" descr="Shape, arrow&#10;&#10;Description automatically generated">
              <a:extLst>
                <a:ext uri="{FF2B5EF4-FFF2-40B4-BE49-F238E27FC236}">
                  <a16:creationId xmlns:a16="http://schemas.microsoft.com/office/drawing/2014/main" id="{ECD06CBE-F1FD-4E21-B603-72348AF19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121" name="Picture 120" descr="Shape, arrow&#10;&#10;Description automatically generated">
              <a:extLst>
                <a:ext uri="{FF2B5EF4-FFF2-40B4-BE49-F238E27FC236}">
                  <a16:creationId xmlns:a16="http://schemas.microsoft.com/office/drawing/2014/main" id="{982F6126-FEB5-4AEC-85A7-8398E5B76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50026A2-641F-4363-ABD7-E44B127614EF}"/>
              </a:ext>
            </a:extLst>
          </p:cNvPr>
          <p:cNvGrpSpPr/>
          <p:nvPr/>
        </p:nvGrpSpPr>
        <p:grpSpPr>
          <a:xfrm>
            <a:off x="4102456" y="2250273"/>
            <a:ext cx="257117" cy="2702183"/>
            <a:chOff x="4376801" y="3006057"/>
            <a:chExt cx="342822" cy="3602911"/>
          </a:xfrm>
        </p:grpSpPr>
        <p:pic>
          <p:nvPicPr>
            <p:cNvPr id="35" name="Picture 34" descr="Shape, arrow&#10;&#10;Description automatically generated">
              <a:extLst>
                <a:ext uri="{FF2B5EF4-FFF2-40B4-BE49-F238E27FC236}">
                  <a16:creationId xmlns:a16="http://schemas.microsoft.com/office/drawing/2014/main" id="{F5E116B9-6A40-4419-9FB9-D7BA0BBC7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36" name="Picture 35" descr="Shape, arrow&#10;&#10;Description automatically generated">
              <a:extLst>
                <a:ext uri="{FF2B5EF4-FFF2-40B4-BE49-F238E27FC236}">
                  <a16:creationId xmlns:a16="http://schemas.microsoft.com/office/drawing/2014/main" id="{D21253F6-C2F8-48D9-B74A-2E019122E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37" name="Picture 36" descr="Shape, arrow&#10;&#10;Description automatically generated">
              <a:extLst>
                <a:ext uri="{FF2B5EF4-FFF2-40B4-BE49-F238E27FC236}">
                  <a16:creationId xmlns:a16="http://schemas.microsoft.com/office/drawing/2014/main" id="{B3525257-29AE-4F3A-BDB8-2966DF6F2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38" name="Picture 37" descr="Shape, arrow&#10;&#10;Description automatically generated">
              <a:extLst>
                <a:ext uri="{FF2B5EF4-FFF2-40B4-BE49-F238E27FC236}">
                  <a16:creationId xmlns:a16="http://schemas.microsoft.com/office/drawing/2014/main" id="{19A630FA-166C-4F8D-850F-72A20B31D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39" name="Picture 38" descr="Shape, arrow&#10;&#10;Description automatically generated">
              <a:extLst>
                <a:ext uri="{FF2B5EF4-FFF2-40B4-BE49-F238E27FC236}">
                  <a16:creationId xmlns:a16="http://schemas.microsoft.com/office/drawing/2014/main" id="{E6B63A78-62A6-400D-A5A3-FDA092F6A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40" name="Picture 39" descr="Shape, arrow&#10;&#10;Description automatically generated">
              <a:extLst>
                <a:ext uri="{FF2B5EF4-FFF2-40B4-BE49-F238E27FC236}">
                  <a16:creationId xmlns:a16="http://schemas.microsoft.com/office/drawing/2014/main" id="{1E60C90A-AAD3-4E93-9574-DA44C2B7F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41" name="Picture 40" descr="Shape, arrow&#10;&#10;Description automatically generated">
              <a:extLst>
                <a:ext uri="{FF2B5EF4-FFF2-40B4-BE49-F238E27FC236}">
                  <a16:creationId xmlns:a16="http://schemas.microsoft.com/office/drawing/2014/main" id="{576B49B4-66C2-4D78-9EA0-174671FF6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42" name="Picture 41" descr="Shape, arrow&#10;&#10;Description automatically generated">
              <a:extLst>
                <a:ext uri="{FF2B5EF4-FFF2-40B4-BE49-F238E27FC236}">
                  <a16:creationId xmlns:a16="http://schemas.microsoft.com/office/drawing/2014/main" id="{5FD5C75C-A4D1-4813-93B0-C58AA00A4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43" name="Picture 42" descr="Shape, arrow&#10;&#10;Description automatically generated">
              <a:extLst>
                <a:ext uri="{FF2B5EF4-FFF2-40B4-BE49-F238E27FC236}">
                  <a16:creationId xmlns:a16="http://schemas.microsoft.com/office/drawing/2014/main" id="{BBBD79C6-0F86-4DD7-969F-3F67808F7C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44" name="Picture 43" descr="Shape, arrow&#10;&#10;Description automatically generated">
              <a:extLst>
                <a:ext uri="{FF2B5EF4-FFF2-40B4-BE49-F238E27FC236}">
                  <a16:creationId xmlns:a16="http://schemas.microsoft.com/office/drawing/2014/main" id="{D03C699E-DA08-4929-84F0-3003014949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B5E8299-1199-4C2D-B2EE-49468A143755}"/>
              </a:ext>
            </a:extLst>
          </p:cNvPr>
          <p:cNvGrpSpPr/>
          <p:nvPr/>
        </p:nvGrpSpPr>
        <p:grpSpPr>
          <a:xfrm>
            <a:off x="4380193" y="2254543"/>
            <a:ext cx="257117" cy="2702183"/>
            <a:chOff x="4376801" y="3006057"/>
            <a:chExt cx="342822" cy="3602911"/>
          </a:xfrm>
        </p:grpSpPr>
        <p:pic>
          <p:nvPicPr>
            <p:cNvPr id="46" name="Picture 45" descr="Shape, arrow&#10;&#10;Description automatically generated">
              <a:extLst>
                <a:ext uri="{FF2B5EF4-FFF2-40B4-BE49-F238E27FC236}">
                  <a16:creationId xmlns:a16="http://schemas.microsoft.com/office/drawing/2014/main" id="{926A0AAD-F076-4274-9F71-DC218A657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47" name="Picture 46" descr="Shape, arrow&#10;&#10;Description automatically generated">
              <a:extLst>
                <a:ext uri="{FF2B5EF4-FFF2-40B4-BE49-F238E27FC236}">
                  <a16:creationId xmlns:a16="http://schemas.microsoft.com/office/drawing/2014/main" id="{1C89D41C-4431-4731-9EE2-772A1056A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48" name="Picture 47" descr="Shape, arrow&#10;&#10;Description automatically generated">
              <a:extLst>
                <a:ext uri="{FF2B5EF4-FFF2-40B4-BE49-F238E27FC236}">
                  <a16:creationId xmlns:a16="http://schemas.microsoft.com/office/drawing/2014/main" id="{1BB9E7C4-C342-4708-847E-0FF17DFD6C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49" name="Picture 48" descr="Shape, arrow&#10;&#10;Description automatically generated">
              <a:extLst>
                <a:ext uri="{FF2B5EF4-FFF2-40B4-BE49-F238E27FC236}">
                  <a16:creationId xmlns:a16="http://schemas.microsoft.com/office/drawing/2014/main" id="{201D2B70-9E51-4832-B857-60C9F6925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50" name="Picture 49" descr="Shape, arrow&#10;&#10;Description automatically generated">
              <a:extLst>
                <a:ext uri="{FF2B5EF4-FFF2-40B4-BE49-F238E27FC236}">
                  <a16:creationId xmlns:a16="http://schemas.microsoft.com/office/drawing/2014/main" id="{824D0495-B13E-4380-8AB9-B90D0A72AA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51" name="Picture 50" descr="Shape, arrow&#10;&#10;Description automatically generated">
              <a:extLst>
                <a:ext uri="{FF2B5EF4-FFF2-40B4-BE49-F238E27FC236}">
                  <a16:creationId xmlns:a16="http://schemas.microsoft.com/office/drawing/2014/main" id="{ADFDA8DE-C3BE-4821-883B-121EC746C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52" name="Picture 51" descr="Shape, arrow&#10;&#10;Description automatically generated">
              <a:extLst>
                <a:ext uri="{FF2B5EF4-FFF2-40B4-BE49-F238E27FC236}">
                  <a16:creationId xmlns:a16="http://schemas.microsoft.com/office/drawing/2014/main" id="{E9C7E62D-64C0-4949-98E0-3F465455C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53" name="Picture 52" descr="Shape, arrow&#10;&#10;Description automatically generated">
              <a:extLst>
                <a:ext uri="{FF2B5EF4-FFF2-40B4-BE49-F238E27FC236}">
                  <a16:creationId xmlns:a16="http://schemas.microsoft.com/office/drawing/2014/main" id="{4C7A6903-946A-4E5C-A9D8-3C97CAE487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54" name="Picture 53" descr="Shape, arrow&#10;&#10;Description automatically generated">
              <a:extLst>
                <a:ext uri="{FF2B5EF4-FFF2-40B4-BE49-F238E27FC236}">
                  <a16:creationId xmlns:a16="http://schemas.microsoft.com/office/drawing/2014/main" id="{699A868D-5C7D-4180-ACA0-2A87D93EB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55" name="Picture 54" descr="Shape, arrow&#10;&#10;Description automatically generated">
              <a:extLst>
                <a:ext uri="{FF2B5EF4-FFF2-40B4-BE49-F238E27FC236}">
                  <a16:creationId xmlns:a16="http://schemas.microsoft.com/office/drawing/2014/main" id="{93DA2AD1-9346-47F8-B429-379ED030A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503DF4E-3A07-4893-87F5-029814B0C969}"/>
              </a:ext>
            </a:extLst>
          </p:cNvPr>
          <p:cNvGrpSpPr/>
          <p:nvPr/>
        </p:nvGrpSpPr>
        <p:grpSpPr>
          <a:xfrm>
            <a:off x="4646181" y="2261491"/>
            <a:ext cx="257117" cy="2702183"/>
            <a:chOff x="4376801" y="3006057"/>
            <a:chExt cx="342822" cy="3602911"/>
          </a:xfrm>
        </p:grpSpPr>
        <p:pic>
          <p:nvPicPr>
            <p:cNvPr id="57" name="Picture 56" descr="Shape, arrow&#10;&#10;Description automatically generated">
              <a:extLst>
                <a:ext uri="{FF2B5EF4-FFF2-40B4-BE49-F238E27FC236}">
                  <a16:creationId xmlns:a16="http://schemas.microsoft.com/office/drawing/2014/main" id="{114D6867-AB26-4E34-9942-74A2D07FC3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58" name="Picture 57" descr="Shape, arrow&#10;&#10;Description automatically generated">
              <a:extLst>
                <a:ext uri="{FF2B5EF4-FFF2-40B4-BE49-F238E27FC236}">
                  <a16:creationId xmlns:a16="http://schemas.microsoft.com/office/drawing/2014/main" id="{019CE514-FFAE-4D7D-A348-A2AE6033E8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59" name="Picture 58" descr="Shape, arrow&#10;&#10;Description automatically generated">
              <a:extLst>
                <a:ext uri="{FF2B5EF4-FFF2-40B4-BE49-F238E27FC236}">
                  <a16:creationId xmlns:a16="http://schemas.microsoft.com/office/drawing/2014/main" id="{B05C2B39-E494-47AA-BBB3-F7777B3D7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60" name="Picture 59" descr="Shape, arrow&#10;&#10;Description automatically generated">
              <a:extLst>
                <a:ext uri="{FF2B5EF4-FFF2-40B4-BE49-F238E27FC236}">
                  <a16:creationId xmlns:a16="http://schemas.microsoft.com/office/drawing/2014/main" id="{A04610E3-0F74-4187-B83A-28E8930B46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61" name="Picture 60" descr="Shape, arrow&#10;&#10;Description automatically generated">
              <a:extLst>
                <a:ext uri="{FF2B5EF4-FFF2-40B4-BE49-F238E27FC236}">
                  <a16:creationId xmlns:a16="http://schemas.microsoft.com/office/drawing/2014/main" id="{33B882F4-DE73-4D30-B616-16D53234F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62" name="Picture 61" descr="Shape, arrow&#10;&#10;Description automatically generated">
              <a:extLst>
                <a:ext uri="{FF2B5EF4-FFF2-40B4-BE49-F238E27FC236}">
                  <a16:creationId xmlns:a16="http://schemas.microsoft.com/office/drawing/2014/main" id="{226DB70C-6A3A-4270-A646-F0182EE2B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63" name="Picture 62" descr="Shape, arrow&#10;&#10;Description automatically generated">
              <a:extLst>
                <a:ext uri="{FF2B5EF4-FFF2-40B4-BE49-F238E27FC236}">
                  <a16:creationId xmlns:a16="http://schemas.microsoft.com/office/drawing/2014/main" id="{49FE761A-B71F-4FB4-A113-495AB65A0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64" name="Picture 63" descr="Shape, arrow&#10;&#10;Description automatically generated">
              <a:extLst>
                <a:ext uri="{FF2B5EF4-FFF2-40B4-BE49-F238E27FC236}">
                  <a16:creationId xmlns:a16="http://schemas.microsoft.com/office/drawing/2014/main" id="{CADE95CC-5CE6-48F3-A4AD-A4DBFF7BF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65" name="Picture 64" descr="Shape, arrow&#10;&#10;Description automatically generated">
              <a:extLst>
                <a:ext uri="{FF2B5EF4-FFF2-40B4-BE49-F238E27FC236}">
                  <a16:creationId xmlns:a16="http://schemas.microsoft.com/office/drawing/2014/main" id="{BB9133F8-55FE-47D2-94FD-FE594B71DD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66" name="Picture 65" descr="Shape, arrow&#10;&#10;Description automatically generated">
              <a:extLst>
                <a:ext uri="{FF2B5EF4-FFF2-40B4-BE49-F238E27FC236}">
                  <a16:creationId xmlns:a16="http://schemas.microsoft.com/office/drawing/2014/main" id="{2E2EB8DC-1F53-4FFB-BE60-84A495E76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33A9A90C-4148-4BD2-BAFC-0D3464046C93}"/>
              </a:ext>
            </a:extLst>
          </p:cNvPr>
          <p:cNvGrpSpPr/>
          <p:nvPr/>
        </p:nvGrpSpPr>
        <p:grpSpPr>
          <a:xfrm>
            <a:off x="4929073" y="2254543"/>
            <a:ext cx="257117" cy="2702183"/>
            <a:chOff x="4376801" y="3006057"/>
            <a:chExt cx="342822" cy="3602911"/>
          </a:xfrm>
        </p:grpSpPr>
        <p:pic>
          <p:nvPicPr>
            <p:cNvPr id="68" name="Picture 67" descr="Shape, arrow&#10;&#10;Description automatically generated">
              <a:extLst>
                <a:ext uri="{FF2B5EF4-FFF2-40B4-BE49-F238E27FC236}">
                  <a16:creationId xmlns:a16="http://schemas.microsoft.com/office/drawing/2014/main" id="{418E0082-BD59-4902-BB1A-931C72BDF0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69" name="Picture 68" descr="Shape, arrow&#10;&#10;Description automatically generated">
              <a:extLst>
                <a:ext uri="{FF2B5EF4-FFF2-40B4-BE49-F238E27FC236}">
                  <a16:creationId xmlns:a16="http://schemas.microsoft.com/office/drawing/2014/main" id="{E9DF88D3-02B2-4581-81FE-8A8B1ABB6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70" name="Picture 69" descr="Shape, arrow&#10;&#10;Description automatically generated">
              <a:extLst>
                <a:ext uri="{FF2B5EF4-FFF2-40B4-BE49-F238E27FC236}">
                  <a16:creationId xmlns:a16="http://schemas.microsoft.com/office/drawing/2014/main" id="{2CB5D27A-2049-40A5-8D1C-FF13CE8BF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71" name="Picture 70" descr="Shape, arrow&#10;&#10;Description automatically generated">
              <a:extLst>
                <a:ext uri="{FF2B5EF4-FFF2-40B4-BE49-F238E27FC236}">
                  <a16:creationId xmlns:a16="http://schemas.microsoft.com/office/drawing/2014/main" id="{06F6C2E4-36BE-4D57-846E-C6C43C7DA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72" name="Picture 71" descr="Shape, arrow&#10;&#10;Description automatically generated">
              <a:extLst>
                <a:ext uri="{FF2B5EF4-FFF2-40B4-BE49-F238E27FC236}">
                  <a16:creationId xmlns:a16="http://schemas.microsoft.com/office/drawing/2014/main" id="{BD0B519C-4768-47C7-886D-73BBF9991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73" name="Picture 72" descr="Shape, arrow&#10;&#10;Description automatically generated">
              <a:extLst>
                <a:ext uri="{FF2B5EF4-FFF2-40B4-BE49-F238E27FC236}">
                  <a16:creationId xmlns:a16="http://schemas.microsoft.com/office/drawing/2014/main" id="{9075EF7E-A90B-45F1-8B18-D063B419A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74" name="Picture 73" descr="Shape, arrow&#10;&#10;Description automatically generated">
              <a:extLst>
                <a:ext uri="{FF2B5EF4-FFF2-40B4-BE49-F238E27FC236}">
                  <a16:creationId xmlns:a16="http://schemas.microsoft.com/office/drawing/2014/main" id="{FCF6281E-B1C2-412A-ABEA-4A270B1F5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75" name="Picture 74" descr="Shape, arrow&#10;&#10;Description automatically generated">
              <a:extLst>
                <a:ext uri="{FF2B5EF4-FFF2-40B4-BE49-F238E27FC236}">
                  <a16:creationId xmlns:a16="http://schemas.microsoft.com/office/drawing/2014/main" id="{02A07478-BE10-42C3-8433-C63B17AD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76" name="Picture 75" descr="Shape, arrow&#10;&#10;Description automatically generated">
              <a:extLst>
                <a:ext uri="{FF2B5EF4-FFF2-40B4-BE49-F238E27FC236}">
                  <a16:creationId xmlns:a16="http://schemas.microsoft.com/office/drawing/2014/main" id="{399CC976-86A9-4344-8EFA-80F0FCA18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77" name="Picture 76" descr="Shape, arrow&#10;&#10;Description automatically generated">
              <a:extLst>
                <a:ext uri="{FF2B5EF4-FFF2-40B4-BE49-F238E27FC236}">
                  <a16:creationId xmlns:a16="http://schemas.microsoft.com/office/drawing/2014/main" id="{A9B2A39A-ABAB-4BB7-B426-E57249715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17D259F7-F43D-4A58-A314-1ECC791E1539}"/>
              </a:ext>
            </a:extLst>
          </p:cNvPr>
          <p:cNvGrpSpPr/>
          <p:nvPr/>
        </p:nvGrpSpPr>
        <p:grpSpPr>
          <a:xfrm>
            <a:off x="5207455" y="2261491"/>
            <a:ext cx="257117" cy="2702183"/>
            <a:chOff x="4376801" y="3006057"/>
            <a:chExt cx="342822" cy="3602911"/>
          </a:xfrm>
        </p:grpSpPr>
        <p:pic>
          <p:nvPicPr>
            <p:cNvPr id="79" name="Picture 78" descr="Shape, arrow&#10;&#10;Description automatically generated">
              <a:extLst>
                <a:ext uri="{FF2B5EF4-FFF2-40B4-BE49-F238E27FC236}">
                  <a16:creationId xmlns:a16="http://schemas.microsoft.com/office/drawing/2014/main" id="{6221694E-0B9C-45FE-A514-4FFA30CF3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80" name="Picture 79" descr="Shape, arrow&#10;&#10;Description automatically generated">
              <a:extLst>
                <a:ext uri="{FF2B5EF4-FFF2-40B4-BE49-F238E27FC236}">
                  <a16:creationId xmlns:a16="http://schemas.microsoft.com/office/drawing/2014/main" id="{7AE7E8E6-B84A-4341-BC81-504A37D35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81" name="Picture 80" descr="Shape, arrow&#10;&#10;Description automatically generated">
              <a:extLst>
                <a:ext uri="{FF2B5EF4-FFF2-40B4-BE49-F238E27FC236}">
                  <a16:creationId xmlns:a16="http://schemas.microsoft.com/office/drawing/2014/main" id="{7FF3B380-5C93-4748-8027-E973AC0B6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82" name="Picture 81" descr="Shape, arrow&#10;&#10;Description automatically generated">
              <a:extLst>
                <a:ext uri="{FF2B5EF4-FFF2-40B4-BE49-F238E27FC236}">
                  <a16:creationId xmlns:a16="http://schemas.microsoft.com/office/drawing/2014/main" id="{B8026283-E394-465E-BC85-F04DDDF965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83" name="Picture 82" descr="Shape, arrow&#10;&#10;Description automatically generated">
              <a:extLst>
                <a:ext uri="{FF2B5EF4-FFF2-40B4-BE49-F238E27FC236}">
                  <a16:creationId xmlns:a16="http://schemas.microsoft.com/office/drawing/2014/main" id="{70B72DF8-19D6-493C-B7DE-D4224F7E5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84" name="Picture 83" descr="Shape, arrow&#10;&#10;Description automatically generated">
              <a:extLst>
                <a:ext uri="{FF2B5EF4-FFF2-40B4-BE49-F238E27FC236}">
                  <a16:creationId xmlns:a16="http://schemas.microsoft.com/office/drawing/2014/main" id="{383B155C-0096-47A5-9360-78A5781702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85" name="Picture 84" descr="Shape, arrow&#10;&#10;Description automatically generated">
              <a:extLst>
                <a:ext uri="{FF2B5EF4-FFF2-40B4-BE49-F238E27FC236}">
                  <a16:creationId xmlns:a16="http://schemas.microsoft.com/office/drawing/2014/main" id="{234C1A9C-2DDB-468A-807D-BDFBB36460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86" name="Picture 85" descr="Shape, arrow&#10;&#10;Description automatically generated">
              <a:extLst>
                <a:ext uri="{FF2B5EF4-FFF2-40B4-BE49-F238E27FC236}">
                  <a16:creationId xmlns:a16="http://schemas.microsoft.com/office/drawing/2014/main" id="{8965BF57-317A-42C7-ACB9-411EAEF8FB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87" name="Picture 86" descr="Shape, arrow&#10;&#10;Description automatically generated">
              <a:extLst>
                <a:ext uri="{FF2B5EF4-FFF2-40B4-BE49-F238E27FC236}">
                  <a16:creationId xmlns:a16="http://schemas.microsoft.com/office/drawing/2014/main" id="{EE1CA8B5-61E7-489F-A8AB-9F4BACC56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88" name="Picture 87" descr="Shape, arrow&#10;&#10;Description automatically generated">
              <a:extLst>
                <a:ext uri="{FF2B5EF4-FFF2-40B4-BE49-F238E27FC236}">
                  <a16:creationId xmlns:a16="http://schemas.microsoft.com/office/drawing/2014/main" id="{66EA2B56-02E4-406E-9311-3EC82F645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40233739-BDFD-4419-A18B-AFD500B5D8C0}"/>
              </a:ext>
            </a:extLst>
          </p:cNvPr>
          <p:cNvGrpSpPr/>
          <p:nvPr/>
        </p:nvGrpSpPr>
        <p:grpSpPr>
          <a:xfrm>
            <a:off x="5474262" y="2258419"/>
            <a:ext cx="257117" cy="2702183"/>
            <a:chOff x="4376801" y="3006057"/>
            <a:chExt cx="342822" cy="3602911"/>
          </a:xfrm>
        </p:grpSpPr>
        <p:pic>
          <p:nvPicPr>
            <p:cNvPr id="101" name="Picture 100" descr="Shape, arrow&#10;&#10;Description automatically generated">
              <a:extLst>
                <a:ext uri="{FF2B5EF4-FFF2-40B4-BE49-F238E27FC236}">
                  <a16:creationId xmlns:a16="http://schemas.microsoft.com/office/drawing/2014/main" id="{D10716C0-1FBB-42CC-9BC4-F9DA09FE8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102" name="Picture 101" descr="Shape, arrow&#10;&#10;Description automatically generated">
              <a:extLst>
                <a:ext uri="{FF2B5EF4-FFF2-40B4-BE49-F238E27FC236}">
                  <a16:creationId xmlns:a16="http://schemas.microsoft.com/office/drawing/2014/main" id="{70389ECF-6CE6-47CB-AD34-2383E8D6C5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103" name="Picture 102" descr="Shape, arrow&#10;&#10;Description automatically generated">
              <a:extLst>
                <a:ext uri="{FF2B5EF4-FFF2-40B4-BE49-F238E27FC236}">
                  <a16:creationId xmlns:a16="http://schemas.microsoft.com/office/drawing/2014/main" id="{715CE7DE-81CD-49DD-80DE-600EAE468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104" name="Picture 103" descr="Shape, arrow&#10;&#10;Description automatically generated">
              <a:extLst>
                <a:ext uri="{FF2B5EF4-FFF2-40B4-BE49-F238E27FC236}">
                  <a16:creationId xmlns:a16="http://schemas.microsoft.com/office/drawing/2014/main" id="{CD7A8439-ACAC-4D03-A786-90F5491DE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105" name="Picture 104" descr="Shape, arrow&#10;&#10;Description automatically generated">
              <a:extLst>
                <a:ext uri="{FF2B5EF4-FFF2-40B4-BE49-F238E27FC236}">
                  <a16:creationId xmlns:a16="http://schemas.microsoft.com/office/drawing/2014/main" id="{B7BE94C6-EB10-40FA-AC07-20E514B3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106" name="Picture 105" descr="Shape, arrow&#10;&#10;Description automatically generated">
              <a:extLst>
                <a:ext uri="{FF2B5EF4-FFF2-40B4-BE49-F238E27FC236}">
                  <a16:creationId xmlns:a16="http://schemas.microsoft.com/office/drawing/2014/main" id="{8C37A100-99F5-4C2D-B140-9A3762F62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107" name="Picture 106" descr="Shape, arrow&#10;&#10;Description automatically generated">
              <a:extLst>
                <a:ext uri="{FF2B5EF4-FFF2-40B4-BE49-F238E27FC236}">
                  <a16:creationId xmlns:a16="http://schemas.microsoft.com/office/drawing/2014/main" id="{9C3DBA7A-718B-4801-83B0-4502A0A2FF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108" name="Picture 107" descr="Shape, arrow&#10;&#10;Description automatically generated">
              <a:extLst>
                <a:ext uri="{FF2B5EF4-FFF2-40B4-BE49-F238E27FC236}">
                  <a16:creationId xmlns:a16="http://schemas.microsoft.com/office/drawing/2014/main" id="{B200D2A2-4F01-4778-A7A7-338E7D77E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109" name="Picture 108" descr="Shape, arrow&#10;&#10;Description automatically generated">
              <a:extLst>
                <a:ext uri="{FF2B5EF4-FFF2-40B4-BE49-F238E27FC236}">
                  <a16:creationId xmlns:a16="http://schemas.microsoft.com/office/drawing/2014/main" id="{8A992D66-BABA-483C-BA8A-6A288FC60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110" name="Picture 109" descr="Shape, arrow&#10;&#10;Description automatically generated">
              <a:extLst>
                <a:ext uri="{FF2B5EF4-FFF2-40B4-BE49-F238E27FC236}">
                  <a16:creationId xmlns:a16="http://schemas.microsoft.com/office/drawing/2014/main" id="{1A10E6B1-7ECE-4A39-9710-91EF565CF4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AB94DB09-0E51-4269-8BB3-4BDF9C5245E4}"/>
              </a:ext>
            </a:extLst>
          </p:cNvPr>
          <p:cNvGrpSpPr/>
          <p:nvPr/>
        </p:nvGrpSpPr>
        <p:grpSpPr>
          <a:xfrm>
            <a:off x="5743276" y="2261491"/>
            <a:ext cx="257117" cy="2702183"/>
            <a:chOff x="4376801" y="3006057"/>
            <a:chExt cx="342822" cy="3602911"/>
          </a:xfrm>
        </p:grpSpPr>
        <p:pic>
          <p:nvPicPr>
            <p:cNvPr id="90" name="Picture 89" descr="Shape, arrow&#10;&#10;Description automatically generated">
              <a:extLst>
                <a:ext uri="{FF2B5EF4-FFF2-40B4-BE49-F238E27FC236}">
                  <a16:creationId xmlns:a16="http://schemas.microsoft.com/office/drawing/2014/main" id="{EDFB76C9-69F9-4F7A-BAAD-67C139885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91" name="Picture 90" descr="Shape, arrow&#10;&#10;Description automatically generated">
              <a:extLst>
                <a:ext uri="{FF2B5EF4-FFF2-40B4-BE49-F238E27FC236}">
                  <a16:creationId xmlns:a16="http://schemas.microsoft.com/office/drawing/2014/main" id="{6D626D56-E344-4FF3-8114-B33E25093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92" name="Picture 91" descr="Shape, arrow&#10;&#10;Description automatically generated">
              <a:extLst>
                <a:ext uri="{FF2B5EF4-FFF2-40B4-BE49-F238E27FC236}">
                  <a16:creationId xmlns:a16="http://schemas.microsoft.com/office/drawing/2014/main" id="{0BAEF12A-87E1-437E-BADD-181213695E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93" name="Picture 92" descr="Shape, arrow&#10;&#10;Description automatically generated">
              <a:extLst>
                <a:ext uri="{FF2B5EF4-FFF2-40B4-BE49-F238E27FC236}">
                  <a16:creationId xmlns:a16="http://schemas.microsoft.com/office/drawing/2014/main" id="{7A36E40D-4AD5-471A-B49E-F9666C83CD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94" name="Picture 93" descr="Shape, arrow&#10;&#10;Description automatically generated">
              <a:extLst>
                <a:ext uri="{FF2B5EF4-FFF2-40B4-BE49-F238E27FC236}">
                  <a16:creationId xmlns:a16="http://schemas.microsoft.com/office/drawing/2014/main" id="{8FE597BE-468B-4865-822B-28BB47EDE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95" name="Picture 94" descr="Shape, arrow&#10;&#10;Description automatically generated">
              <a:extLst>
                <a:ext uri="{FF2B5EF4-FFF2-40B4-BE49-F238E27FC236}">
                  <a16:creationId xmlns:a16="http://schemas.microsoft.com/office/drawing/2014/main" id="{9BB93B50-2D99-43A6-9A04-3188768D0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96" name="Picture 95" descr="Shape, arrow&#10;&#10;Description automatically generated">
              <a:extLst>
                <a:ext uri="{FF2B5EF4-FFF2-40B4-BE49-F238E27FC236}">
                  <a16:creationId xmlns:a16="http://schemas.microsoft.com/office/drawing/2014/main" id="{AFCDF1F7-36AD-4B74-8BB1-8EE1194AC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97" name="Picture 96" descr="Shape, arrow&#10;&#10;Description automatically generated">
              <a:extLst>
                <a:ext uri="{FF2B5EF4-FFF2-40B4-BE49-F238E27FC236}">
                  <a16:creationId xmlns:a16="http://schemas.microsoft.com/office/drawing/2014/main" id="{18A209F3-531F-4852-A3E2-1DF368000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98" name="Picture 97" descr="Shape, arrow&#10;&#10;Description automatically generated">
              <a:extLst>
                <a:ext uri="{FF2B5EF4-FFF2-40B4-BE49-F238E27FC236}">
                  <a16:creationId xmlns:a16="http://schemas.microsoft.com/office/drawing/2014/main" id="{E54C6DC8-3914-4E4C-B69F-110155713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99" name="Picture 98" descr="Shape, arrow&#10;&#10;Description automatically generated">
              <a:extLst>
                <a:ext uri="{FF2B5EF4-FFF2-40B4-BE49-F238E27FC236}">
                  <a16:creationId xmlns:a16="http://schemas.microsoft.com/office/drawing/2014/main" id="{B1ADEE86-0C79-45B1-90B4-649710D8C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pic>
        <p:nvPicPr>
          <p:cNvPr id="127" name="Picture 126">
            <a:extLst>
              <a:ext uri="{FF2B5EF4-FFF2-40B4-BE49-F238E27FC236}">
                <a16:creationId xmlns:a16="http://schemas.microsoft.com/office/drawing/2014/main" id="{FC307D80-D0BB-B919-56F1-741F910089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44800F-EA2C-0104-5A24-EDC10BB9A0A4}"/>
              </a:ext>
            </a:extLst>
          </p:cNvPr>
          <p:cNvSpPr txBox="1"/>
          <p:nvPr/>
        </p:nvSpPr>
        <p:spPr>
          <a:xfrm>
            <a:off x="107505" y="1203598"/>
            <a:ext cx="6264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</a:rPr>
              <a:t>Our planes all travel horizontally (once – for now)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DA6DB2-6C0B-81AF-1903-DB8069E258B2}"/>
              </a:ext>
            </a:extLst>
          </p:cNvPr>
          <p:cNvSpPr txBox="1"/>
          <p:nvPr/>
        </p:nvSpPr>
        <p:spPr>
          <a:xfrm>
            <a:off x="2195736" y="267494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</a:rPr>
              <a:t>What are the rules of metabolomics Battleships?!</a:t>
            </a: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69067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174D17-3787-DD40-CD8F-492D4DDDB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DB1D36-3514-1EC0-F286-9CE036FE48B9}"/>
              </a:ext>
            </a:extLst>
          </p:cNvPr>
          <p:cNvSpPr txBox="1"/>
          <p:nvPr/>
        </p:nvSpPr>
        <p:spPr>
          <a:xfrm>
            <a:off x="2195736" y="267494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002542"/>
                </a:solidFill>
                <a:effectLst/>
                <a:uLnTx/>
                <a:uFillTx/>
              </a:rPr>
              <a:t>What are the rules of metabolomics Battleships?!</a:t>
            </a: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21192-1EEE-A1F8-5A5F-D1A56BFA306A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Like in battleships, all the ships are hidden</a:t>
            </a:r>
          </a:p>
        </p:txBody>
      </p:sp>
      <p:graphicFrame>
        <p:nvGraphicFramePr>
          <p:cNvPr id="8" name="Table 62">
            <a:extLst>
              <a:ext uri="{FF2B5EF4-FFF2-40B4-BE49-F238E27FC236}">
                <a16:creationId xmlns:a16="http://schemas.microsoft.com/office/drawing/2014/main" id="{A1686286-F2E5-5B37-7330-0197DCA457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569901"/>
              </p:ext>
            </p:extLst>
          </p:nvPr>
        </p:nvGraphicFramePr>
        <p:xfrm>
          <a:off x="5503226" y="1845283"/>
          <a:ext cx="3101222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52132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9" name="Flowchart: Terminator 8">
            <a:extLst>
              <a:ext uri="{FF2B5EF4-FFF2-40B4-BE49-F238E27FC236}">
                <a16:creationId xmlns:a16="http://schemas.microsoft.com/office/drawing/2014/main" id="{6328B8C8-E6CE-81F8-7331-7F96250B4283}"/>
              </a:ext>
            </a:extLst>
          </p:cNvPr>
          <p:cNvSpPr/>
          <p:nvPr/>
        </p:nvSpPr>
        <p:spPr>
          <a:xfrm>
            <a:off x="7452201" y="2975956"/>
            <a:ext cx="1025996" cy="208913"/>
          </a:xfrm>
          <a:prstGeom prst="flowChartTerminator">
            <a:avLst/>
          </a:prstGeom>
          <a:solidFill>
            <a:srgbClr val="0067A7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Flowchart: Terminator 11">
            <a:extLst>
              <a:ext uri="{FF2B5EF4-FFF2-40B4-BE49-F238E27FC236}">
                <a16:creationId xmlns:a16="http://schemas.microsoft.com/office/drawing/2014/main" id="{DD0DDDC9-B8D2-569A-A495-9E59AD7A6637}"/>
              </a:ext>
            </a:extLst>
          </p:cNvPr>
          <p:cNvSpPr/>
          <p:nvPr/>
        </p:nvSpPr>
        <p:spPr>
          <a:xfrm rot="10800000">
            <a:off x="6617858" y="3796664"/>
            <a:ext cx="755832" cy="208913"/>
          </a:xfrm>
          <a:prstGeom prst="flowChartTerminator">
            <a:avLst/>
          </a:prstGeom>
          <a:solidFill>
            <a:srgbClr val="0067A7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AA198DA2-4094-245A-C52A-8AB169A8EAD3}"/>
              </a:ext>
            </a:extLst>
          </p:cNvPr>
          <p:cNvSpPr/>
          <p:nvPr/>
        </p:nvSpPr>
        <p:spPr>
          <a:xfrm>
            <a:off x="6897569" y="4341081"/>
            <a:ext cx="755832" cy="208913"/>
          </a:xfrm>
          <a:prstGeom prst="flowChartTerminator">
            <a:avLst/>
          </a:prstGeom>
          <a:solidFill>
            <a:srgbClr val="0067A7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DE986C1D-69E9-DDF0-6B2E-831D6F8BC0D2}"/>
              </a:ext>
            </a:extLst>
          </p:cNvPr>
          <p:cNvSpPr/>
          <p:nvPr/>
        </p:nvSpPr>
        <p:spPr>
          <a:xfrm>
            <a:off x="6068170" y="3250528"/>
            <a:ext cx="485669" cy="208913"/>
          </a:xfrm>
          <a:prstGeom prst="flowChartTerminator">
            <a:avLst/>
          </a:prstGeom>
          <a:solidFill>
            <a:srgbClr val="0067A7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18" name="Table 62">
            <a:extLst>
              <a:ext uri="{FF2B5EF4-FFF2-40B4-BE49-F238E27FC236}">
                <a16:creationId xmlns:a16="http://schemas.microsoft.com/office/drawing/2014/main" id="{9E3BCB1B-F95A-7230-49A4-FEA401E9A7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350172"/>
              </p:ext>
            </p:extLst>
          </p:nvPr>
        </p:nvGraphicFramePr>
        <p:xfrm>
          <a:off x="822706" y="1845283"/>
          <a:ext cx="3101222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52132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AF9D938A-F2A0-BE4A-D055-D02F80FD0B5C}"/>
              </a:ext>
            </a:extLst>
          </p:cNvPr>
          <p:cNvSpPr/>
          <p:nvPr/>
        </p:nvSpPr>
        <p:spPr>
          <a:xfrm>
            <a:off x="2228921" y="4341081"/>
            <a:ext cx="755832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Flowchart: Terminator 21">
            <a:extLst>
              <a:ext uri="{FF2B5EF4-FFF2-40B4-BE49-F238E27FC236}">
                <a16:creationId xmlns:a16="http://schemas.microsoft.com/office/drawing/2014/main" id="{4F5497F1-7DA8-9A87-B00F-798BC4D1C844}"/>
              </a:ext>
            </a:extLst>
          </p:cNvPr>
          <p:cNvSpPr/>
          <p:nvPr/>
        </p:nvSpPr>
        <p:spPr>
          <a:xfrm>
            <a:off x="1399523" y="2424555"/>
            <a:ext cx="1316561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Flowchart: Terminator 23">
            <a:extLst>
              <a:ext uri="{FF2B5EF4-FFF2-40B4-BE49-F238E27FC236}">
                <a16:creationId xmlns:a16="http://schemas.microsoft.com/office/drawing/2014/main" id="{DC06304F-16CE-BFCB-523F-A9EC05AA1676}"/>
              </a:ext>
            </a:extLst>
          </p:cNvPr>
          <p:cNvSpPr/>
          <p:nvPr/>
        </p:nvSpPr>
        <p:spPr>
          <a:xfrm>
            <a:off x="1399522" y="3250528"/>
            <a:ext cx="485669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14957B4-C64A-C547-D3C1-69D621B09742}"/>
              </a:ext>
            </a:extLst>
          </p:cNvPr>
          <p:cNvCxnSpPr/>
          <p:nvPr/>
        </p:nvCxnSpPr>
        <p:spPr>
          <a:xfrm>
            <a:off x="4107874" y="3325091"/>
            <a:ext cx="1129145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E396F42E-5BDC-B91F-7259-1758B5921DF4}"/>
              </a:ext>
            </a:extLst>
          </p:cNvPr>
          <p:cNvSpPr/>
          <p:nvPr/>
        </p:nvSpPr>
        <p:spPr>
          <a:xfrm>
            <a:off x="6070984" y="2425658"/>
            <a:ext cx="1316561" cy="208913"/>
          </a:xfrm>
          <a:prstGeom prst="flowChartTerminator">
            <a:avLst/>
          </a:prstGeom>
          <a:solidFill>
            <a:srgbClr val="0067A7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Flowchart: Terminator 27">
            <a:extLst>
              <a:ext uri="{FF2B5EF4-FFF2-40B4-BE49-F238E27FC236}">
                <a16:creationId xmlns:a16="http://schemas.microsoft.com/office/drawing/2014/main" id="{DB3AEC57-54A2-FD30-CFD9-7912DCC533A7}"/>
              </a:ext>
            </a:extLst>
          </p:cNvPr>
          <p:cNvSpPr/>
          <p:nvPr/>
        </p:nvSpPr>
        <p:spPr>
          <a:xfrm>
            <a:off x="2771800" y="2975956"/>
            <a:ext cx="1025996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Flowchart: Terminator 30">
            <a:extLst>
              <a:ext uri="{FF2B5EF4-FFF2-40B4-BE49-F238E27FC236}">
                <a16:creationId xmlns:a16="http://schemas.microsoft.com/office/drawing/2014/main" id="{A3186BC7-8A87-2C4A-6293-5187915C95DD}"/>
              </a:ext>
            </a:extLst>
          </p:cNvPr>
          <p:cNvSpPr/>
          <p:nvPr/>
        </p:nvSpPr>
        <p:spPr>
          <a:xfrm rot="10800000">
            <a:off x="1943960" y="3795886"/>
            <a:ext cx="755832" cy="208913"/>
          </a:xfrm>
          <a:prstGeom prst="flowChartTerminator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18846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1D13F5D-F1F6-4D2E-8C40-0D85724130B7}"/>
              </a:ext>
            </a:extLst>
          </p:cNvPr>
          <p:cNvGrpSpPr/>
          <p:nvPr/>
        </p:nvGrpSpPr>
        <p:grpSpPr>
          <a:xfrm>
            <a:off x="3282601" y="2254543"/>
            <a:ext cx="257117" cy="2702183"/>
            <a:chOff x="4376801" y="3006057"/>
            <a:chExt cx="342822" cy="3602911"/>
          </a:xfrm>
        </p:grpSpPr>
        <p:pic>
          <p:nvPicPr>
            <p:cNvPr id="12" name="Picture 11" descr="Shape, arrow&#10;&#10;Description automatically generated">
              <a:extLst>
                <a:ext uri="{FF2B5EF4-FFF2-40B4-BE49-F238E27FC236}">
                  <a16:creationId xmlns:a16="http://schemas.microsoft.com/office/drawing/2014/main" id="{D5C9A5D6-B65C-4217-834B-2EBB2D2B2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13" name="Picture 12" descr="Shape, arrow&#10;&#10;Description automatically generated">
              <a:extLst>
                <a:ext uri="{FF2B5EF4-FFF2-40B4-BE49-F238E27FC236}">
                  <a16:creationId xmlns:a16="http://schemas.microsoft.com/office/drawing/2014/main" id="{3A1AA183-644D-491D-9672-1307A51263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14" name="Picture 13" descr="Shape, arrow&#10;&#10;Description automatically generated">
              <a:extLst>
                <a:ext uri="{FF2B5EF4-FFF2-40B4-BE49-F238E27FC236}">
                  <a16:creationId xmlns:a16="http://schemas.microsoft.com/office/drawing/2014/main" id="{9BCDF71C-0DF6-46CC-BD5B-D2D8BE634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15" name="Picture 14" descr="Shape, arrow&#10;&#10;Description automatically generated">
              <a:extLst>
                <a:ext uri="{FF2B5EF4-FFF2-40B4-BE49-F238E27FC236}">
                  <a16:creationId xmlns:a16="http://schemas.microsoft.com/office/drawing/2014/main" id="{26247592-7250-41FC-B90B-0C8187F0E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16" name="Picture 15" descr="Shape, arrow&#10;&#10;Description automatically generated">
              <a:extLst>
                <a:ext uri="{FF2B5EF4-FFF2-40B4-BE49-F238E27FC236}">
                  <a16:creationId xmlns:a16="http://schemas.microsoft.com/office/drawing/2014/main" id="{8F50B42C-D54D-45C6-B1FD-C86F3681A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17" name="Picture 16" descr="Shape, arrow&#10;&#10;Description automatically generated">
              <a:extLst>
                <a:ext uri="{FF2B5EF4-FFF2-40B4-BE49-F238E27FC236}">
                  <a16:creationId xmlns:a16="http://schemas.microsoft.com/office/drawing/2014/main" id="{2B0A4FE9-DB74-4E1E-A550-4EB722260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18" name="Picture 17" descr="Shape, arrow&#10;&#10;Description automatically generated">
              <a:extLst>
                <a:ext uri="{FF2B5EF4-FFF2-40B4-BE49-F238E27FC236}">
                  <a16:creationId xmlns:a16="http://schemas.microsoft.com/office/drawing/2014/main" id="{6403F9A2-7E8A-4227-A4C6-B554E4984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19" name="Picture 18" descr="Shape, arrow&#10;&#10;Description automatically generated">
              <a:extLst>
                <a:ext uri="{FF2B5EF4-FFF2-40B4-BE49-F238E27FC236}">
                  <a16:creationId xmlns:a16="http://schemas.microsoft.com/office/drawing/2014/main" id="{1B5D9B2E-8C71-442D-9AB6-1B38FB2071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20" name="Picture 19" descr="Shape, arrow&#10;&#10;Description automatically generated">
              <a:extLst>
                <a:ext uri="{FF2B5EF4-FFF2-40B4-BE49-F238E27FC236}">
                  <a16:creationId xmlns:a16="http://schemas.microsoft.com/office/drawing/2014/main" id="{660C2DE9-7C3D-41C6-AFF6-751190CD7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21" name="Picture 20" descr="Shape, arrow&#10;&#10;Description automatically generated">
              <a:extLst>
                <a:ext uri="{FF2B5EF4-FFF2-40B4-BE49-F238E27FC236}">
                  <a16:creationId xmlns:a16="http://schemas.microsoft.com/office/drawing/2014/main" id="{2C37461C-DD3F-42CD-A9E6-FFA83199C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sp>
        <p:nvSpPr>
          <p:cNvPr id="22" name="Flowchart: Terminator 21">
            <a:extLst>
              <a:ext uri="{FF2B5EF4-FFF2-40B4-BE49-F238E27FC236}">
                <a16:creationId xmlns:a16="http://schemas.microsoft.com/office/drawing/2014/main" id="{E13EDA8D-9A21-475D-A640-4D1F9A86C9FC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lowchart: Terminator 22">
            <a:extLst>
              <a:ext uri="{FF2B5EF4-FFF2-40B4-BE49-F238E27FC236}">
                <a16:creationId xmlns:a16="http://schemas.microsoft.com/office/drawing/2014/main" id="{D7D20BE3-4B01-4EA7-8CC6-42189BC3ED8D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C494A5-8DB0-2012-9757-95EB038BF5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F13484-DE72-001D-725F-593717E52186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5715F3-1DC4-F111-9223-9A2A3518BAA4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1348822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lowchart: Terminator 11">
            <a:extLst>
              <a:ext uri="{FF2B5EF4-FFF2-40B4-BE49-F238E27FC236}">
                <a16:creationId xmlns:a16="http://schemas.microsoft.com/office/drawing/2014/main" id="{B9B65976-86A8-4C84-A26D-02260E629E0F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lowchart: Terminator 12">
            <a:extLst>
              <a:ext uri="{FF2B5EF4-FFF2-40B4-BE49-F238E27FC236}">
                <a16:creationId xmlns:a16="http://schemas.microsoft.com/office/drawing/2014/main" id="{3DF19CDB-4D69-4305-8BDB-BE4ABCCA6EDF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8E1ED43-C5D1-4AD2-8CF4-45B211F4A7A1}"/>
              </a:ext>
            </a:extLst>
          </p:cNvPr>
          <p:cNvSpPr/>
          <p:nvPr/>
        </p:nvSpPr>
        <p:spPr>
          <a:xfrm rot="16200000">
            <a:off x="1734269" y="3228353"/>
            <a:ext cx="3369077" cy="43602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B4AF67E-8056-4025-AD81-4A9F12292D6D}"/>
              </a:ext>
            </a:extLst>
          </p:cNvPr>
          <p:cNvCxnSpPr>
            <a:cxnSpLocks/>
          </p:cNvCxnSpPr>
          <p:nvPr/>
        </p:nvCxnSpPr>
        <p:spPr>
          <a:xfrm>
            <a:off x="1981200" y="3375219"/>
            <a:ext cx="1219595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D878B24-77A3-411C-BC2B-B9B03EBE0CA4}"/>
              </a:ext>
            </a:extLst>
          </p:cNvPr>
          <p:cNvSpPr txBox="1">
            <a:spLocks/>
          </p:cNvSpPr>
          <p:nvPr/>
        </p:nvSpPr>
        <p:spPr>
          <a:xfrm rot="19869647">
            <a:off x="504567" y="2963283"/>
            <a:ext cx="2758148" cy="459004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Our radar sees nothing, so we do another radar scan next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8B45F7-FBD0-B8BA-8BC3-6E484894DF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E36B82-0D6C-74EA-4E9A-C0C8E48EE408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84A273-0479-BD60-469B-E0F5871B9C64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2007114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lowchart: Terminator 34">
            <a:extLst>
              <a:ext uri="{FF2B5EF4-FFF2-40B4-BE49-F238E27FC236}">
                <a16:creationId xmlns:a16="http://schemas.microsoft.com/office/drawing/2014/main" id="{65125DF2-928D-45E3-A6F5-11D3A82DF9DA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lowchart: Terminator 35">
            <a:extLst>
              <a:ext uri="{FF2B5EF4-FFF2-40B4-BE49-F238E27FC236}">
                <a16:creationId xmlns:a16="http://schemas.microsoft.com/office/drawing/2014/main" id="{8683B0F7-8003-42CF-89EC-02D9B7764E17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07979EE-A5AD-4F01-9B65-CE7A84ACAA00}"/>
              </a:ext>
            </a:extLst>
          </p:cNvPr>
          <p:cNvGrpSpPr/>
          <p:nvPr/>
        </p:nvGrpSpPr>
        <p:grpSpPr>
          <a:xfrm>
            <a:off x="3560843" y="2250273"/>
            <a:ext cx="257117" cy="2702183"/>
            <a:chOff x="4376801" y="3006057"/>
            <a:chExt cx="342822" cy="3602911"/>
          </a:xfrm>
        </p:grpSpPr>
        <p:pic>
          <p:nvPicPr>
            <p:cNvPr id="23" name="Picture 22" descr="Shape, arrow&#10;&#10;Description automatically generated">
              <a:extLst>
                <a:ext uri="{FF2B5EF4-FFF2-40B4-BE49-F238E27FC236}">
                  <a16:creationId xmlns:a16="http://schemas.microsoft.com/office/drawing/2014/main" id="{5C1A07FB-E243-491D-8D78-EE58DC3C8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25" name="Picture 24" descr="Shape, arrow&#10;&#10;Description automatically generated">
              <a:extLst>
                <a:ext uri="{FF2B5EF4-FFF2-40B4-BE49-F238E27FC236}">
                  <a16:creationId xmlns:a16="http://schemas.microsoft.com/office/drawing/2014/main" id="{4DA7B6B3-B94C-479A-AA0E-831CBA592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26" name="Picture 25" descr="Shape, arrow&#10;&#10;Description automatically generated">
              <a:extLst>
                <a:ext uri="{FF2B5EF4-FFF2-40B4-BE49-F238E27FC236}">
                  <a16:creationId xmlns:a16="http://schemas.microsoft.com/office/drawing/2014/main" id="{792546F5-0B3E-4A87-A7BF-F39AAF79A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28" name="Picture 27" descr="Shape, arrow&#10;&#10;Description automatically generated">
              <a:extLst>
                <a:ext uri="{FF2B5EF4-FFF2-40B4-BE49-F238E27FC236}">
                  <a16:creationId xmlns:a16="http://schemas.microsoft.com/office/drawing/2014/main" id="{E54A29E4-0FAA-4A39-B1F4-A3AB14E36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29" name="Picture 28" descr="Shape, arrow&#10;&#10;Description automatically generated">
              <a:extLst>
                <a:ext uri="{FF2B5EF4-FFF2-40B4-BE49-F238E27FC236}">
                  <a16:creationId xmlns:a16="http://schemas.microsoft.com/office/drawing/2014/main" id="{3E535D1F-FF5A-45D1-B888-A95CC27E3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30" name="Picture 29" descr="Shape, arrow&#10;&#10;Description automatically generated">
              <a:extLst>
                <a:ext uri="{FF2B5EF4-FFF2-40B4-BE49-F238E27FC236}">
                  <a16:creationId xmlns:a16="http://schemas.microsoft.com/office/drawing/2014/main" id="{212B0969-B2E0-4438-9894-2727EC902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31" name="Picture 30" descr="Shape, arrow&#10;&#10;Description automatically generated">
              <a:extLst>
                <a:ext uri="{FF2B5EF4-FFF2-40B4-BE49-F238E27FC236}">
                  <a16:creationId xmlns:a16="http://schemas.microsoft.com/office/drawing/2014/main" id="{7D21EDA7-60AA-495D-9C48-3DB44BC61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32" name="Picture 31" descr="Shape, arrow&#10;&#10;Description automatically generated">
              <a:extLst>
                <a:ext uri="{FF2B5EF4-FFF2-40B4-BE49-F238E27FC236}">
                  <a16:creationId xmlns:a16="http://schemas.microsoft.com/office/drawing/2014/main" id="{08882C24-158F-4E02-985D-BF319831D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33" name="Picture 32" descr="Shape, arrow&#10;&#10;Description automatically generated">
              <a:extLst>
                <a:ext uri="{FF2B5EF4-FFF2-40B4-BE49-F238E27FC236}">
                  <a16:creationId xmlns:a16="http://schemas.microsoft.com/office/drawing/2014/main" id="{24051F4D-7DEA-4035-81C6-4802A752C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  <p:pic>
          <p:nvPicPr>
            <p:cNvPr id="27" name="Picture 26" descr="Shape, arrow&#10;&#10;Description automatically generated">
              <a:extLst>
                <a:ext uri="{FF2B5EF4-FFF2-40B4-BE49-F238E27FC236}">
                  <a16:creationId xmlns:a16="http://schemas.microsoft.com/office/drawing/2014/main" id="{6158FC3C-4C19-48F9-B782-FD7A26E50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FB1EF4B2-8156-E6B6-9ECC-76B396C134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188A03-65FD-A85A-5CD6-19F48F475979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4E14B5-5B36-E9CB-4459-DB8396A81A54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2904803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F172AE1-5524-41B5-84A2-FECD70F7734B}"/>
              </a:ext>
            </a:extLst>
          </p:cNvPr>
          <p:cNvSpPr/>
          <p:nvPr/>
        </p:nvSpPr>
        <p:spPr>
          <a:xfrm>
            <a:off x="3574353" y="3375603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D91B5B44-767C-49B4-8DD4-3A530E7BD2CF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0BEEC554-6CDA-4105-8525-625A5A592656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1AE98C5-F1B4-46B7-B123-E97BD23929D6}"/>
              </a:ext>
            </a:extLst>
          </p:cNvPr>
          <p:cNvSpPr/>
          <p:nvPr/>
        </p:nvSpPr>
        <p:spPr>
          <a:xfrm>
            <a:off x="3574353" y="2533755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E7603A-A7F7-4D23-8722-13FD4143C669}"/>
              </a:ext>
            </a:extLst>
          </p:cNvPr>
          <p:cNvCxnSpPr>
            <a:cxnSpLocks/>
          </p:cNvCxnSpPr>
          <p:nvPr/>
        </p:nvCxnSpPr>
        <p:spPr>
          <a:xfrm flipV="1">
            <a:off x="1981201" y="2742667"/>
            <a:ext cx="1510145" cy="63255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67B6FC5-97AB-4FB7-B0F9-78657127656A}"/>
              </a:ext>
            </a:extLst>
          </p:cNvPr>
          <p:cNvSpPr txBox="1">
            <a:spLocks/>
          </p:cNvSpPr>
          <p:nvPr/>
        </p:nvSpPr>
        <p:spPr>
          <a:xfrm rot="19869647">
            <a:off x="441520" y="2718082"/>
            <a:ext cx="2758148" cy="720416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Our radar sees 2 ships, so we will schedule 2 bombs for our next times.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372AA87-77F6-4376-B07E-B8876E2F31D4}"/>
              </a:ext>
            </a:extLst>
          </p:cNvPr>
          <p:cNvCxnSpPr>
            <a:cxnSpLocks/>
          </p:cNvCxnSpPr>
          <p:nvPr/>
        </p:nvCxnSpPr>
        <p:spPr>
          <a:xfrm flipV="1">
            <a:off x="1683327" y="3489519"/>
            <a:ext cx="1784261" cy="8768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8411770-BB10-BCD5-535D-DADBBDABC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BF999B-28CF-20DE-007B-C6E406DC67EB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3DEBF5-3D06-FC3F-E441-E35F7C7E91F8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324654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50405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Metabolomics is the "systematic study of the unique chemical fingerprints that specific cellular processes leave behind", the study of their small-molecule metabolite profiles.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Basically, we are trying to identify all the metabolites in a particular sample</a:t>
            </a:r>
            <a:endParaRPr lang="en-GB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3816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What is Metabolomics?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2" name="Picture 4" descr="The omics cascade. Metabolomics is the final step in the cascade, and... |  Download Scientific Diagram">
            <a:extLst>
              <a:ext uri="{FF2B5EF4-FFF2-40B4-BE49-F238E27FC236}">
                <a16:creationId xmlns:a16="http://schemas.microsoft.com/office/drawing/2014/main" id="{635AAEE9-5011-426B-5A5E-D5DAEE995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1079500"/>
            <a:ext cx="3268092" cy="358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0114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lowchart: Terminator 24">
            <a:extLst>
              <a:ext uri="{FF2B5EF4-FFF2-40B4-BE49-F238E27FC236}">
                <a16:creationId xmlns:a16="http://schemas.microsoft.com/office/drawing/2014/main" id="{D1408791-A0F1-4850-847D-BF4ED147621C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96CC8A4F-6909-4ACA-A6CD-636D984AE9FD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5C4F96-3C8D-359B-1AC7-2A2550AEE017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06C66C-084E-5FCA-3A83-9422EF02E4D1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BB6003-B743-1AEE-C762-7CAC0154A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16B62D9-FD66-9E1B-E9D3-2B4021F08694}"/>
              </a:ext>
            </a:extLst>
          </p:cNvPr>
          <p:cNvGrpSpPr/>
          <p:nvPr/>
        </p:nvGrpSpPr>
        <p:grpSpPr>
          <a:xfrm>
            <a:off x="3851920" y="2250273"/>
            <a:ext cx="257117" cy="2702183"/>
            <a:chOff x="4376801" y="3006057"/>
            <a:chExt cx="342822" cy="3602911"/>
          </a:xfrm>
        </p:grpSpPr>
        <p:pic>
          <p:nvPicPr>
            <p:cNvPr id="11" name="Picture 10" descr="Shape, arrow&#10;&#10;Description automatically generated">
              <a:extLst>
                <a:ext uri="{FF2B5EF4-FFF2-40B4-BE49-F238E27FC236}">
                  <a16:creationId xmlns:a16="http://schemas.microsoft.com/office/drawing/2014/main" id="{F5175397-A31B-4690-C4E5-245A8C0A4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12" name="Picture 11" descr="Shape, arrow&#10;&#10;Description automatically generated">
              <a:extLst>
                <a:ext uri="{FF2B5EF4-FFF2-40B4-BE49-F238E27FC236}">
                  <a16:creationId xmlns:a16="http://schemas.microsoft.com/office/drawing/2014/main" id="{6B06BBF4-F290-C80E-5BF5-00503A221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13" name="Picture 12" descr="Shape, arrow&#10;&#10;Description automatically generated">
              <a:extLst>
                <a:ext uri="{FF2B5EF4-FFF2-40B4-BE49-F238E27FC236}">
                  <a16:creationId xmlns:a16="http://schemas.microsoft.com/office/drawing/2014/main" id="{C4A5B317-727E-BC38-1A2F-FE8DFE349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14" name="Picture 13" descr="Shape, arrow&#10;&#10;Description automatically generated">
              <a:extLst>
                <a:ext uri="{FF2B5EF4-FFF2-40B4-BE49-F238E27FC236}">
                  <a16:creationId xmlns:a16="http://schemas.microsoft.com/office/drawing/2014/main" id="{2EA49E01-6707-31FF-6230-1AB66E684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15" name="Picture 14" descr="Shape, arrow&#10;&#10;Description automatically generated">
              <a:extLst>
                <a:ext uri="{FF2B5EF4-FFF2-40B4-BE49-F238E27FC236}">
                  <a16:creationId xmlns:a16="http://schemas.microsoft.com/office/drawing/2014/main" id="{E9305411-142B-8353-F892-8CB0BCF857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16" name="Picture 15" descr="Shape, arrow&#10;&#10;Description automatically generated">
              <a:extLst>
                <a:ext uri="{FF2B5EF4-FFF2-40B4-BE49-F238E27FC236}">
                  <a16:creationId xmlns:a16="http://schemas.microsoft.com/office/drawing/2014/main" id="{5FEBBF98-6518-B257-46D7-34779C03A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17" name="Picture 16" descr="Shape, arrow&#10;&#10;Description automatically generated">
              <a:extLst>
                <a:ext uri="{FF2B5EF4-FFF2-40B4-BE49-F238E27FC236}">
                  <a16:creationId xmlns:a16="http://schemas.microsoft.com/office/drawing/2014/main" id="{01ED21B5-DB8C-D762-0706-4A304599C9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18" name="Picture 17" descr="Shape, arrow&#10;&#10;Description automatically generated">
              <a:extLst>
                <a:ext uri="{FF2B5EF4-FFF2-40B4-BE49-F238E27FC236}">
                  <a16:creationId xmlns:a16="http://schemas.microsoft.com/office/drawing/2014/main" id="{F7A488AE-66DD-C876-D143-6682A2E8D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19" name="Picture 18" descr="Shape, arrow&#10;&#10;Description automatically generated">
              <a:extLst>
                <a:ext uri="{FF2B5EF4-FFF2-40B4-BE49-F238E27FC236}">
                  <a16:creationId xmlns:a16="http://schemas.microsoft.com/office/drawing/2014/main" id="{97502491-85A1-C93D-D0F4-6006A9389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  <p:pic>
          <p:nvPicPr>
            <p:cNvPr id="20" name="Picture 19" descr="Shape, arrow&#10;&#10;Description automatically generated">
              <a:extLst>
                <a:ext uri="{FF2B5EF4-FFF2-40B4-BE49-F238E27FC236}">
                  <a16:creationId xmlns:a16="http://schemas.microsoft.com/office/drawing/2014/main" id="{4056429A-8703-D207-D612-8F74DBF3B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5207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BD1A75DC-F47C-4E21-B1B9-9F2F2C6B8D56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71776685-8279-4B72-8178-637F939680EF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CE1CA50C-7DE0-4A4D-BE39-CDDFE9D5E1CE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E6B3628-D0DF-4F48-BF65-A0FC0C72F26A}"/>
              </a:ext>
            </a:extLst>
          </p:cNvPr>
          <p:cNvCxnSpPr>
            <a:cxnSpLocks/>
          </p:cNvCxnSpPr>
          <p:nvPr/>
        </p:nvCxnSpPr>
        <p:spPr>
          <a:xfrm flipV="1">
            <a:off x="1981200" y="2660073"/>
            <a:ext cx="1766455" cy="71514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0CCE526-C151-4E4A-AC9E-4F74AA0EA47D}"/>
              </a:ext>
            </a:extLst>
          </p:cNvPr>
          <p:cNvSpPr txBox="1">
            <a:spLocks/>
          </p:cNvSpPr>
          <p:nvPr/>
        </p:nvSpPr>
        <p:spPr>
          <a:xfrm rot="19869647">
            <a:off x="226840" y="2758534"/>
            <a:ext cx="2758148" cy="720416"/>
          </a:xfrm>
          <a:prstGeom prst="rect">
            <a:avLst/>
          </a:prstGeom>
        </p:spPr>
        <p:txBody>
          <a:bodyPr vert="horz" lIns="68580" tIns="34290" rIns="68580" bIns="3429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drop a bomb on our first ship – we do not know (in real time) if it hits (it has and sinks)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868AC4-0E38-FB6B-B8B5-3ED711199425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922498-A073-2BFC-3CC6-73197E1177CD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08BD00-A41A-7C14-801F-71B56488F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416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62">
            <a:extLst>
              <a:ext uri="{FF2B5EF4-FFF2-40B4-BE49-F238E27FC236}">
                <a16:creationId xmlns:a16="http://schemas.microsoft.com/office/drawing/2014/main" id="{C283D594-ACDC-06C2-41C3-B5DFEB4BA0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7379033"/>
              </p:ext>
            </p:extLst>
          </p:nvPr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BD1A75DC-F47C-4E21-B1B9-9F2F2C6B8D56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71776685-8279-4B72-8178-637F939680EF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CE1CA50C-7DE0-4A4D-BE39-CDDFE9D5E1CE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E6B3628-D0DF-4F48-BF65-A0FC0C72F26A}"/>
              </a:ext>
            </a:extLst>
          </p:cNvPr>
          <p:cNvCxnSpPr>
            <a:cxnSpLocks/>
          </p:cNvCxnSpPr>
          <p:nvPr/>
        </p:nvCxnSpPr>
        <p:spPr>
          <a:xfrm flipV="1">
            <a:off x="2240956" y="2660073"/>
            <a:ext cx="1506699" cy="58311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2FFD4D9B-9C87-47E2-95A4-104DFEED2531}"/>
              </a:ext>
            </a:extLst>
          </p:cNvPr>
          <p:cNvGrpSpPr/>
          <p:nvPr/>
        </p:nvGrpSpPr>
        <p:grpSpPr>
          <a:xfrm>
            <a:off x="134356" y="2299027"/>
            <a:ext cx="1969789" cy="2280313"/>
            <a:chOff x="7512229" y="3411175"/>
            <a:chExt cx="2626385" cy="3040417"/>
          </a:xfrm>
        </p:grpSpPr>
        <p:sp>
          <p:nvSpPr>
            <p:cNvPr id="23" name="Google Shape;66;p14">
              <a:extLst>
                <a:ext uri="{FF2B5EF4-FFF2-40B4-BE49-F238E27FC236}">
                  <a16:creationId xmlns:a16="http://schemas.microsoft.com/office/drawing/2014/main" id="{44D844DF-FF0B-4C9B-B867-1CD650C27F58}"/>
                </a:ext>
              </a:extLst>
            </p:cNvPr>
            <p:cNvSpPr/>
            <p:nvPr/>
          </p:nvSpPr>
          <p:spPr>
            <a:xfrm>
              <a:off x="7548360" y="3411175"/>
              <a:ext cx="2590226" cy="3040417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3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ヒラギノ角ゴ Pro W3" charset="-128"/>
                <a:cs typeface="+mn-cs"/>
              </a:endParaRPr>
            </a:p>
          </p:txBody>
        </p:sp>
        <p:cxnSp>
          <p:nvCxnSpPr>
            <p:cNvPr id="24" name="Google Shape;67;p14">
              <a:extLst>
                <a:ext uri="{FF2B5EF4-FFF2-40B4-BE49-F238E27FC236}">
                  <a16:creationId xmlns:a16="http://schemas.microsoft.com/office/drawing/2014/main" id="{412E3592-F421-4BCD-A34C-94E541FE59A4}"/>
                </a:ext>
              </a:extLst>
            </p:cNvPr>
            <p:cNvCxnSpPr/>
            <p:nvPr/>
          </p:nvCxnSpPr>
          <p:spPr>
            <a:xfrm flipH="1">
              <a:off x="8077279" y="3999399"/>
              <a:ext cx="11989" cy="1556409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68;p14">
              <a:extLst>
                <a:ext uri="{FF2B5EF4-FFF2-40B4-BE49-F238E27FC236}">
                  <a16:creationId xmlns:a16="http://schemas.microsoft.com/office/drawing/2014/main" id="{B29592DB-1F4B-458A-8AA9-9130D0551866}"/>
                </a:ext>
              </a:extLst>
            </p:cNvPr>
            <p:cNvCxnSpPr/>
            <p:nvPr/>
          </p:nvCxnSpPr>
          <p:spPr>
            <a:xfrm>
              <a:off x="8065234" y="5555848"/>
              <a:ext cx="1899210" cy="14557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69;p14">
              <a:extLst>
                <a:ext uri="{FF2B5EF4-FFF2-40B4-BE49-F238E27FC236}">
                  <a16:creationId xmlns:a16="http://schemas.microsoft.com/office/drawing/2014/main" id="{E3B3BA66-6F4C-410A-A54C-6275686D4928}"/>
                </a:ext>
              </a:extLst>
            </p:cNvPr>
            <p:cNvCxnSpPr/>
            <p:nvPr/>
          </p:nvCxnSpPr>
          <p:spPr>
            <a:xfrm>
              <a:off x="8329680" y="4872179"/>
              <a:ext cx="0" cy="683778"/>
            </a:xfrm>
            <a:prstGeom prst="straightConnector1">
              <a:avLst/>
            </a:pr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70;p14">
              <a:extLst>
                <a:ext uri="{FF2B5EF4-FFF2-40B4-BE49-F238E27FC236}">
                  <a16:creationId xmlns:a16="http://schemas.microsoft.com/office/drawing/2014/main" id="{EF8FB78C-E94B-4F91-BA7C-F7A86613A2E0}"/>
                </a:ext>
              </a:extLst>
            </p:cNvPr>
            <p:cNvCxnSpPr/>
            <p:nvPr/>
          </p:nvCxnSpPr>
          <p:spPr>
            <a:xfrm>
              <a:off x="8702356" y="4493956"/>
              <a:ext cx="0" cy="1076423"/>
            </a:xfrm>
            <a:prstGeom prst="straightConnector1">
              <a:avLst/>
            </a:pr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71;p14">
              <a:extLst>
                <a:ext uri="{FF2B5EF4-FFF2-40B4-BE49-F238E27FC236}">
                  <a16:creationId xmlns:a16="http://schemas.microsoft.com/office/drawing/2014/main" id="{581C774F-C0AC-4098-9362-08AA98C36FE2}"/>
                </a:ext>
              </a:extLst>
            </p:cNvPr>
            <p:cNvCxnSpPr/>
            <p:nvPr/>
          </p:nvCxnSpPr>
          <p:spPr>
            <a:xfrm>
              <a:off x="9315334" y="4857636"/>
              <a:ext cx="0" cy="698334"/>
            </a:xfrm>
            <a:prstGeom prst="straightConnector1">
              <a:avLst/>
            </a:pr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" name="Google Shape;74;p14">
              <a:extLst>
                <a:ext uri="{FF2B5EF4-FFF2-40B4-BE49-F238E27FC236}">
                  <a16:creationId xmlns:a16="http://schemas.microsoft.com/office/drawing/2014/main" id="{21BB6F7B-B221-4332-9CD2-827DA39E9BAB}"/>
                </a:ext>
              </a:extLst>
            </p:cNvPr>
            <p:cNvSpPr txBox="1"/>
            <p:nvPr/>
          </p:nvSpPr>
          <p:spPr>
            <a:xfrm>
              <a:off x="7891065" y="5686791"/>
              <a:ext cx="2247549" cy="546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ヒラギノ角ゴ Pro W3" charset="-128"/>
                  <a:cs typeface="+mn-cs"/>
                </a:rPr>
                <a:t>Mass (per unit charge)</a:t>
              </a:r>
              <a:endParaRPr kumimoji="0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ヒラギノ角ゴ Pro W3" charset="-128"/>
                <a:cs typeface="+mn-cs"/>
              </a:endParaRPr>
            </a:p>
          </p:txBody>
        </p:sp>
        <p:sp>
          <p:nvSpPr>
            <p:cNvPr id="31" name="Google Shape;73;p14">
              <a:extLst>
                <a:ext uri="{FF2B5EF4-FFF2-40B4-BE49-F238E27FC236}">
                  <a16:creationId xmlns:a16="http://schemas.microsoft.com/office/drawing/2014/main" id="{2D76106C-3FF2-4545-AB4E-D99F540200A3}"/>
                </a:ext>
              </a:extLst>
            </p:cNvPr>
            <p:cNvSpPr txBox="1"/>
            <p:nvPr/>
          </p:nvSpPr>
          <p:spPr>
            <a:xfrm rot="16200000">
              <a:off x="6494191" y="4639969"/>
              <a:ext cx="2487649" cy="4515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ヒラギノ角ゴ Pro W3" charset="-128"/>
                  <a:cs typeface="+mn-cs"/>
                </a:rPr>
                <a:t>Intensity (how much)</a:t>
              </a:r>
              <a:endParaRPr kumimoji="0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ヒラギノ角ゴ Pro W3" charset="-128"/>
                <a:cs typeface="+mn-cs"/>
              </a:endParaRPr>
            </a:p>
          </p:txBody>
        </p:sp>
      </p:grp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7CF5045F-5ACF-4DA5-9F28-A82024FB80F2}"/>
              </a:ext>
            </a:extLst>
          </p:cNvPr>
          <p:cNvSpPr txBox="1">
            <a:spLocks/>
          </p:cNvSpPr>
          <p:nvPr/>
        </p:nvSpPr>
        <p:spPr>
          <a:xfrm>
            <a:off x="6445264" y="2276000"/>
            <a:ext cx="2280253" cy="230333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Bombing a ship is equivalent to getting a fragmentation spectra for a metabolite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helps us identify the metabolite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F1095D-A325-87A3-B7A0-B96AFC604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9E4CAE-92D9-6B6A-F56C-791F7274E39A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A7276F-F9A3-5FDC-1D34-9EC9CA684A66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17462636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EE0BEC78-E157-4C12-A571-3BE3CA971877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lowchart: Terminator 26">
            <a:extLst>
              <a:ext uri="{FF2B5EF4-FFF2-40B4-BE49-F238E27FC236}">
                <a16:creationId xmlns:a16="http://schemas.microsoft.com/office/drawing/2014/main" id="{139CBA36-DB58-41A6-AF46-177A55190747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F204D73-56A1-4B33-9169-5BCF38119B0F}"/>
              </a:ext>
            </a:extLst>
          </p:cNvPr>
          <p:cNvGrpSpPr/>
          <p:nvPr/>
        </p:nvGrpSpPr>
        <p:grpSpPr>
          <a:xfrm>
            <a:off x="4139952" y="2250273"/>
            <a:ext cx="257117" cy="2702183"/>
            <a:chOff x="4376801" y="3006057"/>
            <a:chExt cx="342822" cy="3602911"/>
          </a:xfrm>
        </p:grpSpPr>
        <p:pic>
          <p:nvPicPr>
            <p:cNvPr id="35" name="Picture 34" descr="Shape, arrow&#10;&#10;Description automatically generated">
              <a:extLst>
                <a:ext uri="{FF2B5EF4-FFF2-40B4-BE49-F238E27FC236}">
                  <a16:creationId xmlns:a16="http://schemas.microsoft.com/office/drawing/2014/main" id="{1532B996-44B3-41DE-AF38-2FF535FE7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36" name="Picture 35" descr="Shape, arrow&#10;&#10;Description automatically generated">
              <a:extLst>
                <a:ext uri="{FF2B5EF4-FFF2-40B4-BE49-F238E27FC236}">
                  <a16:creationId xmlns:a16="http://schemas.microsoft.com/office/drawing/2014/main" id="{EF3AEC91-2A5B-4288-BD14-72BFEE023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37" name="Picture 36" descr="Shape, arrow&#10;&#10;Description automatically generated">
              <a:extLst>
                <a:ext uri="{FF2B5EF4-FFF2-40B4-BE49-F238E27FC236}">
                  <a16:creationId xmlns:a16="http://schemas.microsoft.com/office/drawing/2014/main" id="{E3AA23EA-12D6-4C84-994D-A5117535D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38" name="Picture 37" descr="Shape, arrow&#10;&#10;Description automatically generated">
              <a:extLst>
                <a:ext uri="{FF2B5EF4-FFF2-40B4-BE49-F238E27FC236}">
                  <a16:creationId xmlns:a16="http://schemas.microsoft.com/office/drawing/2014/main" id="{2910BE17-FB96-4890-8202-7663EFEF0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39" name="Picture 38" descr="Shape, arrow&#10;&#10;Description automatically generated">
              <a:extLst>
                <a:ext uri="{FF2B5EF4-FFF2-40B4-BE49-F238E27FC236}">
                  <a16:creationId xmlns:a16="http://schemas.microsoft.com/office/drawing/2014/main" id="{918B7F1A-29EC-4FB7-A8E4-FDD72375D6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40" name="Picture 39" descr="Shape, arrow&#10;&#10;Description automatically generated">
              <a:extLst>
                <a:ext uri="{FF2B5EF4-FFF2-40B4-BE49-F238E27FC236}">
                  <a16:creationId xmlns:a16="http://schemas.microsoft.com/office/drawing/2014/main" id="{025C20DE-63C5-457C-BC09-5CEEBC5BDE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41" name="Picture 40" descr="Shape, arrow&#10;&#10;Description automatically generated">
              <a:extLst>
                <a:ext uri="{FF2B5EF4-FFF2-40B4-BE49-F238E27FC236}">
                  <a16:creationId xmlns:a16="http://schemas.microsoft.com/office/drawing/2014/main" id="{1218FAAB-4740-4BE3-95D5-CFC7E5EA6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42" name="Picture 41" descr="Shape, arrow&#10;&#10;Description automatically generated">
              <a:extLst>
                <a:ext uri="{FF2B5EF4-FFF2-40B4-BE49-F238E27FC236}">
                  <a16:creationId xmlns:a16="http://schemas.microsoft.com/office/drawing/2014/main" id="{4EA74121-E80A-46EC-AE7C-E8369EA3B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43" name="Picture 42" descr="Shape, arrow&#10;&#10;Description automatically generated">
              <a:extLst>
                <a:ext uri="{FF2B5EF4-FFF2-40B4-BE49-F238E27FC236}">
                  <a16:creationId xmlns:a16="http://schemas.microsoft.com/office/drawing/2014/main" id="{431842DC-823A-4C33-945C-5BD406493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44" name="Picture 43" descr="Shape, arrow&#10;&#10;Description automatically generated">
              <a:extLst>
                <a:ext uri="{FF2B5EF4-FFF2-40B4-BE49-F238E27FC236}">
                  <a16:creationId xmlns:a16="http://schemas.microsoft.com/office/drawing/2014/main" id="{DECA4BDC-958A-4AAC-9AEE-A61020840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sp>
        <p:nvSpPr>
          <p:cNvPr id="29" name="Multiplication Sign 28">
            <a:extLst>
              <a:ext uri="{FF2B5EF4-FFF2-40B4-BE49-F238E27FC236}">
                <a16:creationId xmlns:a16="http://schemas.microsoft.com/office/drawing/2014/main" id="{EB442452-BC6A-49F2-9B73-F2CF19CC571C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98C99B-6D48-1804-6BF6-2E3C30CEDD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875CD2-C8E6-F1EE-2F11-F9E15F88278F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8540C0-C188-3C5F-062C-3C1018990EEC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41201771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62">
            <a:extLst>
              <a:ext uri="{FF2B5EF4-FFF2-40B4-BE49-F238E27FC236}">
                <a16:creationId xmlns:a16="http://schemas.microsoft.com/office/drawing/2014/main" id="{4E2BA1B4-9F98-4BC7-2CD2-5F12AD026E5A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5F35AE94-55DA-45DD-AF7F-B37DFCFCB405}"/>
              </a:ext>
            </a:extLst>
          </p:cNvPr>
          <p:cNvSpPr/>
          <p:nvPr/>
        </p:nvSpPr>
        <p:spPr>
          <a:xfrm>
            <a:off x="4091715" y="333722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5B8A38F9-15D9-4089-A9AC-451E73E694E3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01C2342A-4844-4F68-8C77-26199D4BEA88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7371B344-0329-4F72-9D82-F184B4D1A57B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A3701C4-B3E4-44EE-BD16-B6AAC731A28E}"/>
              </a:ext>
            </a:extLst>
          </p:cNvPr>
          <p:cNvCxnSpPr>
            <a:cxnSpLocks/>
            <a:endCxn id="256" idx="3"/>
          </p:cNvCxnSpPr>
          <p:nvPr/>
        </p:nvCxnSpPr>
        <p:spPr>
          <a:xfrm>
            <a:off x="1981200" y="3375219"/>
            <a:ext cx="2071894" cy="97529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BAA189E-7AF1-476B-9740-896BB4FC86A1}"/>
              </a:ext>
            </a:extLst>
          </p:cNvPr>
          <p:cNvSpPr txBox="1">
            <a:spLocks/>
          </p:cNvSpPr>
          <p:nvPr/>
        </p:nvSpPr>
        <p:spPr>
          <a:xfrm rot="19869647">
            <a:off x="338286" y="2884337"/>
            <a:ext cx="2758148" cy="720416"/>
          </a:xfrm>
          <a:prstGeom prst="rect">
            <a:avLst/>
          </a:prstGeom>
        </p:spPr>
        <p:txBody>
          <a:bodyPr vert="horz" lIns="68580" tIns="34290" rIns="68580" bIns="3429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drop a bomb on our second ship – we do not know if it hits (it hasn’t, the ship was too small)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DA6C48-9E41-3DDC-8805-7C268A20B8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413A46-6979-BBD7-7DEE-972F3FC190D8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FFC339-D5A9-AE94-604D-C0883FAD1AE6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287930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Multiplication Sign 24">
            <a:extLst>
              <a:ext uri="{FF2B5EF4-FFF2-40B4-BE49-F238E27FC236}">
                <a16:creationId xmlns:a16="http://schemas.microsoft.com/office/drawing/2014/main" id="{3A8D0E08-F49A-408E-AC24-E98BD4D7B0C3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3DC038FA-95F4-46FC-ADE5-4DDDE19520C2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lowchart: Terminator 26">
            <a:extLst>
              <a:ext uri="{FF2B5EF4-FFF2-40B4-BE49-F238E27FC236}">
                <a16:creationId xmlns:a16="http://schemas.microsoft.com/office/drawing/2014/main" id="{72A8F5BF-87B8-44E4-A5AD-850D1AB1C0AA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Multiplication Sign 27">
            <a:extLst>
              <a:ext uri="{FF2B5EF4-FFF2-40B4-BE49-F238E27FC236}">
                <a16:creationId xmlns:a16="http://schemas.microsoft.com/office/drawing/2014/main" id="{B49122A4-6FE7-4A74-889F-32320CBE65B7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6CE23A0-51FC-4C51-80E3-6516E9BB34DA}"/>
              </a:ext>
            </a:extLst>
          </p:cNvPr>
          <p:cNvGrpSpPr/>
          <p:nvPr/>
        </p:nvGrpSpPr>
        <p:grpSpPr>
          <a:xfrm>
            <a:off x="4427984" y="2254543"/>
            <a:ext cx="257117" cy="2702183"/>
            <a:chOff x="4376801" y="3006057"/>
            <a:chExt cx="342822" cy="3602911"/>
          </a:xfrm>
        </p:grpSpPr>
        <p:pic>
          <p:nvPicPr>
            <p:cNvPr id="46" name="Picture 45" descr="Shape, arrow&#10;&#10;Description automatically generated">
              <a:extLst>
                <a:ext uri="{FF2B5EF4-FFF2-40B4-BE49-F238E27FC236}">
                  <a16:creationId xmlns:a16="http://schemas.microsoft.com/office/drawing/2014/main" id="{5015EB53-471C-4C5B-A0F0-AD20B2E3DE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47" name="Picture 46" descr="Shape, arrow&#10;&#10;Description automatically generated">
              <a:extLst>
                <a:ext uri="{FF2B5EF4-FFF2-40B4-BE49-F238E27FC236}">
                  <a16:creationId xmlns:a16="http://schemas.microsoft.com/office/drawing/2014/main" id="{791F69F1-D359-4668-8605-F70756070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48" name="Picture 47" descr="Shape, arrow&#10;&#10;Description automatically generated">
              <a:extLst>
                <a:ext uri="{FF2B5EF4-FFF2-40B4-BE49-F238E27FC236}">
                  <a16:creationId xmlns:a16="http://schemas.microsoft.com/office/drawing/2014/main" id="{6971D870-DAD4-4B1A-A7EC-846CCB80C7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49" name="Picture 48" descr="Shape, arrow&#10;&#10;Description automatically generated">
              <a:extLst>
                <a:ext uri="{FF2B5EF4-FFF2-40B4-BE49-F238E27FC236}">
                  <a16:creationId xmlns:a16="http://schemas.microsoft.com/office/drawing/2014/main" id="{D9E042A1-1D44-4E27-BDAE-806C8D047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50" name="Picture 49" descr="Shape, arrow&#10;&#10;Description automatically generated">
              <a:extLst>
                <a:ext uri="{FF2B5EF4-FFF2-40B4-BE49-F238E27FC236}">
                  <a16:creationId xmlns:a16="http://schemas.microsoft.com/office/drawing/2014/main" id="{71D993B9-B79F-40D9-AD1E-4A71A63BC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51" name="Picture 50" descr="Shape, arrow&#10;&#10;Description automatically generated">
              <a:extLst>
                <a:ext uri="{FF2B5EF4-FFF2-40B4-BE49-F238E27FC236}">
                  <a16:creationId xmlns:a16="http://schemas.microsoft.com/office/drawing/2014/main" id="{9EF840C4-48A4-4DCC-BBFB-FA0D2F075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52" name="Picture 51" descr="Shape, arrow&#10;&#10;Description automatically generated">
              <a:extLst>
                <a:ext uri="{FF2B5EF4-FFF2-40B4-BE49-F238E27FC236}">
                  <a16:creationId xmlns:a16="http://schemas.microsoft.com/office/drawing/2014/main" id="{21795627-43FF-4DC7-9E30-204D36B4E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53" name="Picture 52" descr="Shape, arrow&#10;&#10;Description automatically generated">
              <a:extLst>
                <a:ext uri="{FF2B5EF4-FFF2-40B4-BE49-F238E27FC236}">
                  <a16:creationId xmlns:a16="http://schemas.microsoft.com/office/drawing/2014/main" id="{F0DD7E68-64C6-45D2-9F5A-A9DBFF99C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54" name="Picture 53" descr="Shape, arrow&#10;&#10;Description automatically generated">
              <a:extLst>
                <a:ext uri="{FF2B5EF4-FFF2-40B4-BE49-F238E27FC236}">
                  <a16:creationId xmlns:a16="http://schemas.microsoft.com/office/drawing/2014/main" id="{3D94C95A-4651-4487-8B69-F54479641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55" name="Picture 54" descr="Shape, arrow&#10;&#10;Description automatically generated">
              <a:extLst>
                <a:ext uri="{FF2B5EF4-FFF2-40B4-BE49-F238E27FC236}">
                  <a16:creationId xmlns:a16="http://schemas.microsoft.com/office/drawing/2014/main" id="{0129D0D6-3219-4726-9199-276F2CCCFB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C7A6BDE-6638-39BA-A477-6A79D00CF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AE2FBD-B714-5BEB-4E5C-3F729D08C60F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5BF84-A3A0-839D-FFD9-489B20C79615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14996368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2E2C336-226F-4211-A22F-B79A622969FD}"/>
              </a:ext>
            </a:extLst>
          </p:cNvPr>
          <p:cNvSpPr/>
          <p:nvPr/>
        </p:nvSpPr>
        <p:spPr>
          <a:xfrm>
            <a:off x="4395066" y="3914428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0CB9FB9-FC52-4E09-9101-EE90D1C6921F}"/>
              </a:ext>
            </a:extLst>
          </p:cNvPr>
          <p:cNvSpPr/>
          <p:nvPr/>
        </p:nvSpPr>
        <p:spPr>
          <a:xfrm>
            <a:off x="4396824" y="4466192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394F339D-6917-47D0-8E3C-3FB2351A8A3B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8943C785-18BA-4D2F-B78F-9879988224C5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lowchart: Terminator 17">
            <a:extLst>
              <a:ext uri="{FF2B5EF4-FFF2-40B4-BE49-F238E27FC236}">
                <a16:creationId xmlns:a16="http://schemas.microsoft.com/office/drawing/2014/main" id="{08FE2F95-02DB-4FD6-8B92-5DBAB0E97F6B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1421EF7C-AAAF-4BDF-8F9E-2BBFBCD0D2C3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3961A86-797F-4969-85EA-02462779BC2F}"/>
              </a:ext>
            </a:extLst>
          </p:cNvPr>
          <p:cNvSpPr/>
          <p:nvPr/>
        </p:nvSpPr>
        <p:spPr>
          <a:xfrm>
            <a:off x="4401993" y="2531752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E34BC00-A51C-43F0-8047-3C397F6AE240}"/>
              </a:ext>
            </a:extLst>
          </p:cNvPr>
          <p:cNvSpPr/>
          <p:nvPr/>
        </p:nvSpPr>
        <p:spPr>
          <a:xfrm rot="16200000">
            <a:off x="2813715" y="3254735"/>
            <a:ext cx="3369077" cy="43602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C4CE145-B5B2-4D46-BCD1-F69530069E24}"/>
              </a:ext>
            </a:extLst>
          </p:cNvPr>
          <p:cNvCxnSpPr>
            <a:cxnSpLocks/>
          </p:cNvCxnSpPr>
          <p:nvPr/>
        </p:nvCxnSpPr>
        <p:spPr>
          <a:xfrm flipV="1">
            <a:off x="1981201" y="3192784"/>
            <a:ext cx="2248877" cy="18243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1F136BB0-5B7D-430B-874C-12EDD9C10778}"/>
              </a:ext>
            </a:extLst>
          </p:cNvPr>
          <p:cNvSpPr txBox="1">
            <a:spLocks/>
          </p:cNvSpPr>
          <p:nvPr/>
        </p:nvSpPr>
        <p:spPr>
          <a:xfrm rot="19869647">
            <a:off x="333591" y="2561962"/>
            <a:ext cx="2758148" cy="1068902"/>
          </a:xfrm>
          <a:prstGeom prst="rect">
            <a:avLst/>
          </a:prstGeom>
        </p:spPr>
        <p:txBody>
          <a:bodyPr vert="horz" lIns="68580" tIns="34290" rIns="68580" bIns="3429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completed 2 bomb drops, so we go back to a radar scan.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see 3 ships and we schedule our next 2 bombs (max 2 bombs dropped per radar scan)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20E3DA-06B1-DE04-EAE8-4C213DF3D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8E55D0-01D0-3147-4D62-8C5E636CEB83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F965FC-71FD-586B-65DA-F79BAE0553A1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2480033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Multiplication Sign 22">
            <a:extLst>
              <a:ext uri="{FF2B5EF4-FFF2-40B4-BE49-F238E27FC236}">
                <a16:creationId xmlns:a16="http://schemas.microsoft.com/office/drawing/2014/main" id="{619460A5-0E50-4080-90AD-AEE4F9EE8537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EF37127F-DA3D-4A45-8A7F-E705AA2DC3E3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lowchart: Terminator 26">
            <a:extLst>
              <a:ext uri="{FF2B5EF4-FFF2-40B4-BE49-F238E27FC236}">
                <a16:creationId xmlns:a16="http://schemas.microsoft.com/office/drawing/2014/main" id="{F81AA49A-CC98-4C4B-BEBB-010DA56B5EC7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638F4D2-ADE9-4F5C-8160-17EFE4EA979A}"/>
              </a:ext>
            </a:extLst>
          </p:cNvPr>
          <p:cNvGrpSpPr/>
          <p:nvPr/>
        </p:nvGrpSpPr>
        <p:grpSpPr>
          <a:xfrm>
            <a:off x="4674923" y="2261491"/>
            <a:ext cx="257117" cy="2702183"/>
            <a:chOff x="4376801" y="3006057"/>
            <a:chExt cx="342822" cy="3602911"/>
          </a:xfrm>
        </p:grpSpPr>
        <p:pic>
          <p:nvPicPr>
            <p:cNvPr id="57" name="Picture 56" descr="Shape, arrow&#10;&#10;Description automatically generated">
              <a:extLst>
                <a:ext uri="{FF2B5EF4-FFF2-40B4-BE49-F238E27FC236}">
                  <a16:creationId xmlns:a16="http://schemas.microsoft.com/office/drawing/2014/main" id="{5AA1F3E5-EF34-477F-938F-B705E038B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58" name="Picture 57" descr="Shape, arrow&#10;&#10;Description automatically generated">
              <a:extLst>
                <a:ext uri="{FF2B5EF4-FFF2-40B4-BE49-F238E27FC236}">
                  <a16:creationId xmlns:a16="http://schemas.microsoft.com/office/drawing/2014/main" id="{CC501D63-E708-4014-9CA6-D2A231569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59" name="Picture 58" descr="Shape, arrow&#10;&#10;Description automatically generated">
              <a:extLst>
                <a:ext uri="{FF2B5EF4-FFF2-40B4-BE49-F238E27FC236}">
                  <a16:creationId xmlns:a16="http://schemas.microsoft.com/office/drawing/2014/main" id="{D54C2AA0-441D-4A2E-8E66-678D1011B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60" name="Picture 59" descr="Shape, arrow&#10;&#10;Description automatically generated">
              <a:extLst>
                <a:ext uri="{FF2B5EF4-FFF2-40B4-BE49-F238E27FC236}">
                  <a16:creationId xmlns:a16="http://schemas.microsoft.com/office/drawing/2014/main" id="{4718E5BE-3783-4409-9775-679677300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61" name="Picture 60" descr="Shape, arrow&#10;&#10;Description automatically generated">
              <a:extLst>
                <a:ext uri="{FF2B5EF4-FFF2-40B4-BE49-F238E27FC236}">
                  <a16:creationId xmlns:a16="http://schemas.microsoft.com/office/drawing/2014/main" id="{65C6F06C-CB73-4DCD-B405-EF235E129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62" name="Picture 61" descr="Shape, arrow&#10;&#10;Description automatically generated">
              <a:extLst>
                <a:ext uri="{FF2B5EF4-FFF2-40B4-BE49-F238E27FC236}">
                  <a16:creationId xmlns:a16="http://schemas.microsoft.com/office/drawing/2014/main" id="{51F6F7A3-B6DB-4F5A-844F-B81F4C1B7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63" name="Picture 62" descr="Shape, arrow&#10;&#10;Description automatically generated">
              <a:extLst>
                <a:ext uri="{FF2B5EF4-FFF2-40B4-BE49-F238E27FC236}">
                  <a16:creationId xmlns:a16="http://schemas.microsoft.com/office/drawing/2014/main" id="{8AA0A63C-A1FD-4E68-A291-FD2DAEFED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64" name="Picture 63" descr="Shape, arrow&#10;&#10;Description automatically generated">
              <a:extLst>
                <a:ext uri="{FF2B5EF4-FFF2-40B4-BE49-F238E27FC236}">
                  <a16:creationId xmlns:a16="http://schemas.microsoft.com/office/drawing/2014/main" id="{44393483-04AB-4D6A-ACAA-8B5DE1E66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65" name="Picture 64" descr="Shape, arrow&#10;&#10;Description automatically generated">
              <a:extLst>
                <a:ext uri="{FF2B5EF4-FFF2-40B4-BE49-F238E27FC236}">
                  <a16:creationId xmlns:a16="http://schemas.microsoft.com/office/drawing/2014/main" id="{9B356A25-7412-4281-B659-FB96275F2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66" name="Picture 65" descr="Shape, arrow&#10;&#10;Description automatically generated">
              <a:extLst>
                <a:ext uri="{FF2B5EF4-FFF2-40B4-BE49-F238E27FC236}">
                  <a16:creationId xmlns:a16="http://schemas.microsoft.com/office/drawing/2014/main" id="{2C2ADCA6-CC32-4D80-9222-7A79B509E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sp>
        <p:nvSpPr>
          <p:cNvPr id="28" name="Multiplication Sign 27">
            <a:extLst>
              <a:ext uri="{FF2B5EF4-FFF2-40B4-BE49-F238E27FC236}">
                <a16:creationId xmlns:a16="http://schemas.microsoft.com/office/drawing/2014/main" id="{CA77B1A9-9321-49D6-A092-542F0E216B36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B13B8D-5F2E-878E-FF4A-739A5FE65B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1D83CE-EB6F-2C82-4B2E-0AC10B0FB9EF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7B72B7-D47A-8E15-E4DB-3F95177467A9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27617452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1262771E-8DDC-409D-B89F-5D17FA4E71BD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lowchart: Terminator 18">
            <a:extLst>
              <a:ext uri="{FF2B5EF4-FFF2-40B4-BE49-F238E27FC236}">
                <a16:creationId xmlns:a16="http://schemas.microsoft.com/office/drawing/2014/main" id="{6700B50B-E908-4309-B9F0-5B42610104DD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0D581B46-2684-47EC-9AE0-AF39876321BB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Multiplication Sign 20">
            <a:extLst>
              <a:ext uri="{FF2B5EF4-FFF2-40B4-BE49-F238E27FC236}">
                <a16:creationId xmlns:a16="http://schemas.microsoft.com/office/drawing/2014/main" id="{957B6CEC-144D-4487-BB66-0AB7A0CB113D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Multiplication Sign 21">
            <a:extLst>
              <a:ext uri="{FF2B5EF4-FFF2-40B4-BE49-F238E27FC236}">
                <a16:creationId xmlns:a16="http://schemas.microsoft.com/office/drawing/2014/main" id="{644BD57C-6CE3-4CFE-A50D-4942148C32E5}"/>
              </a:ext>
            </a:extLst>
          </p:cNvPr>
          <p:cNvSpPr/>
          <p:nvPr/>
        </p:nvSpPr>
        <p:spPr>
          <a:xfrm>
            <a:off x="4643121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2774FEC-ECB7-426D-9AFF-A5B073449E3D}"/>
              </a:ext>
            </a:extLst>
          </p:cNvPr>
          <p:cNvSpPr/>
          <p:nvPr/>
        </p:nvSpPr>
        <p:spPr>
          <a:xfrm rot="16200000">
            <a:off x="3985855" y="1803761"/>
            <a:ext cx="526473" cy="169876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36DE0D1-B599-4648-B5A5-60458B8CB0FA}"/>
              </a:ext>
            </a:extLst>
          </p:cNvPr>
          <p:cNvCxnSpPr>
            <a:cxnSpLocks/>
            <a:endCxn id="13" idx="0"/>
          </p:cNvCxnSpPr>
          <p:nvPr/>
        </p:nvCxnSpPr>
        <p:spPr>
          <a:xfrm flipV="1">
            <a:off x="1967345" y="2653146"/>
            <a:ext cx="1432362" cy="58881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AA24D89-EBA4-48C5-8405-73F6F1C11EEA}"/>
              </a:ext>
            </a:extLst>
          </p:cNvPr>
          <p:cNvSpPr txBox="1">
            <a:spLocks/>
          </p:cNvSpPr>
          <p:nvPr/>
        </p:nvSpPr>
        <p:spPr>
          <a:xfrm rot="19652491">
            <a:off x="411091" y="2658334"/>
            <a:ext cx="2758148" cy="106890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Generally, hitting a ship twice does not help us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70BD78-9673-DDAA-E9B5-91B86929C1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575D05-5464-2855-DE4B-E1F599B10534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976F07-826C-77FB-B851-DC8780D142BC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442885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Multiplication Sign 22">
            <a:extLst>
              <a:ext uri="{FF2B5EF4-FFF2-40B4-BE49-F238E27FC236}">
                <a16:creationId xmlns:a16="http://schemas.microsoft.com/office/drawing/2014/main" id="{41B989CE-8F5B-4AB6-A462-C6192A2658B8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lowchart: Terminator 26">
            <a:extLst>
              <a:ext uri="{FF2B5EF4-FFF2-40B4-BE49-F238E27FC236}">
                <a16:creationId xmlns:a16="http://schemas.microsoft.com/office/drawing/2014/main" id="{251BD982-C6CC-4A2D-B509-51C73381DBD7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lowchart: Terminator 27">
            <a:extLst>
              <a:ext uri="{FF2B5EF4-FFF2-40B4-BE49-F238E27FC236}">
                <a16:creationId xmlns:a16="http://schemas.microsoft.com/office/drawing/2014/main" id="{3931C2C1-EEA5-441A-B9E8-C7BDDED02954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Multiplication Sign 28">
            <a:extLst>
              <a:ext uri="{FF2B5EF4-FFF2-40B4-BE49-F238E27FC236}">
                <a16:creationId xmlns:a16="http://schemas.microsoft.com/office/drawing/2014/main" id="{83563443-B364-46F3-86AF-CBC8BBE78897}"/>
              </a:ext>
            </a:extLst>
          </p:cNvPr>
          <p:cNvSpPr/>
          <p:nvPr/>
        </p:nvSpPr>
        <p:spPr>
          <a:xfrm>
            <a:off x="4643121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Multiplication Sign 29">
            <a:extLst>
              <a:ext uri="{FF2B5EF4-FFF2-40B4-BE49-F238E27FC236}">
                <a16:creationId xmlns:a16="http://schemas.microsoft.com/office/drawing/2014/main" id="{33608566-459B-4F18-9951-5E72F51A2E63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53AE6C1-E103-4B5A-9C8A-05DCD927517E}"/>
              </a:ext>
            </a:extLst>
          </p:cNvPr>
          <p:cNvGrpSpPr/>
          <p:nvPr/>
        </p:nvGrpSpPr>
        <p:grpSpPr>
          <a:xfrm>
            <a:off x="4962955" y="2254543"/>
            <a:ext cx="257117" cy="2702183"/>
            <a:chOff x="4376801" y="3006057"/>
            <a:chExt cx="342822" cy="3602911"/>
          </a:xfrm>
        </p:grpSpPr>
        <p:pic>
          <p:nvPicPr>
            <p:cNvPr id="68" name="Picture 67" descr="Shape, arrow&#10;&#10;Description automatically generated">
              <a:extLst>
                <a:ext uri="{FF2B5EF4-FFF2-40B4-BE49-F238E27FC236}">
                  <a16:creationId xmlns:a16="http://schemas.microsoft.com/office/drawing/2014/main" id="{4A4000F3-53C9-435A-901C-D84939ED47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69" name="Picture 68" descr="Shape, arrow&#10;&#10;Description automatically generated">
              <a:extLst>
                <a:ext uri="{FF2B5EF4-FFF2-40B4-BE49-F238E27FC236}">
                  <a16:creationId xmlns:a16="http://schemas.microsoft.com/office/drawing/2014/main" id="{52518AD8-86BB-476E-AFE5-3B576F2B7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70" name="Picture 69" descr="Shape, arrow&#10;&#10;Description automatically generated">
              <a:extLst>
                <a:ext uri="{FF2B5EF4-FFF2-40B4-BE49-F238E27FC236}">
                  <a16:creationId xmlns:a16="http://schemas.microsoft.com/office/drawing/2014/main" id="{4E6DB7A1-058B-4580-8583-BA626A6BB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71" name="Picture 70" descr="Shape, arrow&#10;&#10;Description automatically generated">
              <a:extLst>
                <a:ext uri="{FF2B5EF4-FFF2-40B4-BE49-F238E27FC236}">
                  <a16:creationId xmlns:a16="http://schemas.microsoft.com/office/drawing/2014/main" id="{7E17AC4E-2898-44CC-842B-D81558AD8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72" name="Picture 71" descr="Shape, arrow&#10;&#10;Description automatically generated">
              <a:extLst>
                <a:ext uri="{FF2B5EF4-FFF2-40B4-BE49-F238E27FC236}">
                  <a16:creationId xmlns:a16="http://schemas.microsoft.com/office/drawing/2014/main" id="{A2F01300-5238-4517-925A-7FCFDC20F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73" name="Picture 72" descr="Shape, arrow&#10;&#10;Description automatically generated">
              <a:extLst>
                <a:ext uri="{FF2B5EF4-FFF2-40B4-BE49-F238E27FC236}">
                  <a16:creationId xmlns:a16="http://schemas.microsoft.com/office/drawing/2014/main" id="{54983C51-59CD-4EB2-B0DE-B2EAAB364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74" name="Picture 73" descr="Shape, arrow&#10;&#10;Description automatically generated">
              <a:extLst>
                <a:ext uri="{FF2B5EF4-FFF2-40B4-BE49-F238E27FC236}">
                  <a16:creationId xmlns:a16="http://schemas.microsoft.com/office/drawing/2014/main" id="{614B728A-6767-48E9-B8BA-BD63B53B27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75" name="Picture 74" descr="Shape, arrow&#10;&#10;Description automatically generated">
              <a:extLst>
                <a:ext uri="{FF2B5EF4-FFF2-40B4-BE49-F238E27FC236}">
                  <a16:creationId xmlns:a16="http://schemas.microsoft.com/office/drawing/2014/main" id="{2C0F065D-F94B-4B05-89B0-2E70B1C6D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76" name="Picture 75" descr="Shape, arrow&#10;&#10;Description automatically generated">
              <a:extLst>
                <a:ext uri="{FF2B5EF4-FFF2-40B4-BE49-F238E27FC236}">
                  <a16:creationId xmlns:a16="http://schemas.microsoft.com/office/drawing/2014/main" id="{997D7E3C-DCC1-42C0-96E6-BD8809B62E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77" name="Picture 76" descr="Shape, arrow&#10;&#10;Description automatically generated">
              <a:extLst>
                <a:ext uri="{FF2B5EF4-FFF2-40B4-BE49-F238E27FC236}">
                  <a16:creationId xmlns:a16="http://schemas.microsoft.com/office/drawing/2014/main" id="{0A20CADF-1D91-4177-8254-DF8781673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A6E5ED3B-1F09-31A0-C7F9-88ED855A2F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FC2671-279A-74A6-B803-0F688035B80C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79E44F-D5D1-6D39-2602-9CCCF9DF4913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3837626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496942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Metabolomics experiments often rely on data collected through Liquid Chromatograph tandem mass spectrometry experiments (LC-MS/MS)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In a standard experiment these rely on data acquisition approaches such as Data Dependent Acquisition (DDA) and Data Independent Acquisition (DIA)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Little work has been done to optimise and improve these processes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My work is focused around designing new strategies for data acquisition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228585"/>
            <a:ext cx="64087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Data acquisition in LC-MS/MS metabolomics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23778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15089D9F-412B-408B-839C-788892B7889E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1DA573A5-2722-41CF-9805-213DE3172E42}"/>
              </a:ext>
            </a:extLst>
          </p:cNvPr>
          <p:cNvSpPr/>
          <p:nvPr/>
        </p:nvSpPr>
        <p:spPr>
          <a:xfrm>
            <a:off x="4925928" y="443168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lowchart: Terminator 18">
            <a:extLst>
              <a:ext uri="{FF2B5EF4-FFF2-40B4-BE49-F238E27FC236}">
                <a16:creationId xmlns:a16="http://schemas.microsoft.com/office/drawing/2014/main" id="{FD514788-6B0A-4FEC-BFA9-DD84974A5F72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4AF77D2C-E057-4E25-82A4-4BC7CB1E59CB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Multiplication Sign 20">
            <a:extLst>
              <a:ext uri="{FF2B5EF4-FFF2-40B4-BE49-F238E27FC236}">
                <a16:creationId xmlns:a16="http://schemas.microsoft.com/office/drawing/2014/main" id="{3CDE3776-38CD-49EC-8F29-CF00DCB4C22F}"/>
              </a:ext>
            </a:extLst>
          </p:cNvPr>
          <p:cNvSpPr/>
          <p:nvPr/>
        </p:nvSpPr>
        <p:spPr>
          <a:xfrm>
            <a:off x="4643121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Multiplication Sign 21">
            <a:extLst>
              <a:ext uri="{FF2B5EF4-FFF2-40B4-BE49-F238E27FC236}">
                <a16:creationId xmlns:a16="http://schemas.microsoft.com/office/drawing/2014/main" id="{848FA2C3-47A6-41B9-B296-D677560B6D6E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121BBE-06D5-A521-E01F-F8542279F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0D2EB1-A4A2-304A-A84D-2BF83C1B674A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DC2BF3-BD5E-1731-1EDF-B741358A81B7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29243487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Multiplication Sign 22">
            <a:extLst>
              <a:ext uri="{FF2B5EF4-FFF2-40B4-BE49-F238E27FC236}">
                <a16:creationId xmlns:a16="http://schemas.microsoft.com/office/drawing/2014/main" id="{5DA8193E-900F-450A-8DAA-0E60D5699565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Multiplication Sign 25">
            <a:extLst>
              <a:ext uri="{FF2B5EF4-FFF2-40B4-BE49-F238E27FC236}">
                <a16:creationId xmlns:a16="http://schemas.microsoft.com/office/drawing/2014/main" id="{03DA11AA-2681-486D-96C5-4D95218B7696}"/>
              </a:ext>
            </a:extLst>
          </p:cNvPr>
          <p:cNvSpPr/>
          <p:nvPr/>
        </p:nvSpPr>
        <p:spPr>
          <a:xfrm>
            <a:off x="4932855" y="443168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lowchart: Terminator 27">
            <a:extLst>
              <a:ext uri="{FF2B5EF4-FFF2-40B4-BE49-F238E27FC236}">
                <a16:creationId xmlns:a16="http://schemas.microsoft.com/office/drawing/2014/main" id="{E4CFE29B-A34D-4E44-94F4-42F197CD5EBF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lowchart: Terminator 28">
            <a:extLst>
              <a:ext uri="{FF2B5EF4-FFF2-40B4-BE49-F238E27FC236}">
                <a16:creationId xmlns:a16="http://schemas.microsoft.com/office/drawing/2014/main" id="{F6D3A3EE-0018-4320-92A2-49FC5766ED26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Multiplication Sign 29">
            <a:extLst>
              <a:ext uri="{FF2B5EF4-FFF2-40B4-BE49-F238E27FC236}">
                <a16:creationId xmlns:a16="http://schemas.microsoft.com/office/drawing/2014/main" id="{8436B9C7-2C57-4A56-BC52-704658278686}"/>
              </a:ext>
            </a:extLst>
          </p:cNvPr>
          <p:cNvSpPr/>
          <p:nvPr/>
        </p:nvSpPr>
        <p:spPr>
          <a:xfrm>
            <a:off x="4643121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Multiplication Sign 30">
            <a:extLst>
              <a:ext uri="{FF2B5EF4-FFF2-40B4-BE49-F238E27FC236}">
                <a16:creationId xmlns:a16="http://schemas.microsoft.com/office/drawing/2014/main" id="{1EAEE8D5-ADEC-4F6B-9270-5E534803CA37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F74DEEF-297C-4877-928F-0DE3B9783530}"/>
              </a:ext>
            </a:extLst>
          </p:cNvPr>
          <p:cNvGrpSpPr/>
          <p:nvPr/>
        </p:nvGrpSpPr>
        <p:grpSpPr>
          <a:xfrm>
            <a:off x="5250987" y="2261491"/>
            <a:ext cx="257117" cy="2702183"/>
            <a:chOff x="4376801" y="3006057"/>
            <a:chExt cx="342822" cy="3602911"/>
          </a:xfrm>
        </p:grpSpPr>
        <p:pic>
          <p:nvPicPr>
            <p:cNvPr id="79" name="Picture 78" descr="Shape, arrow&#10;&#10;Description automatically generated">
              <a:extLst>
                <a:ext uri="{FF2B5EF4-FFF2-40B4-BE49-F238E27FC236}">
                  <a16:creationId xmlns:a16="http://schemas.microsoft.com/office/drawing/2014/main" id="{1A86E27D-41EF-4F88-A0C0-8762FB2D7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80" name="Picture 79" descr="Shape, arrow&#10;&#10;Description automatically generated">
              <a:extLst>
                <a:ext uri="{FF2B5EF4-FFF2-40B4-BE49-F238E27FC236}">
                  <a16:creationId xmlns:a16="http://schemas.microsoft.com/office/drawing/2014/main" id="{569203E2-2E79-4888-8D4B-E7DD2655DA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81" name="Picture 80" descr="Shape, arrow&#10;&#10;Description automatically generated">
              <a:extLst>
                <a:ext uri="{FF2B5EF4-FFF2-40B4-BE49-F238E27FC236}">
                  <a16:creationId xmlns:a16="http://schemas.microsoft.com/office/drawing/2014/main" id="{1FD294A8-E66C-4B48-A78B-077932936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82" name="Picture 81" descr="Shape, arrow&#10;&#10;Description automatically generated">
              <a:extLst>
                <a:ext uri="{FF2B5EF4-FFF2-40B4-BE49-F238E27FC236}">
                  <a16:creationId xmlns:a16="http://schemas.microsoft.com/office/drawing/2014/main" id="{184594C2-AF74-4456-BDBA-D7CD491F6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83" name="Picture 82" descr="Shape, arrow&#10;&#10;Description automatically generated">
              <a:extLst>
                <a:ext uri="{FF2B5EF4-FFF2-40B4-BE49-F238E27FC236}">
                  <a16:creationId xmlns:a16="http://schemas.microsoft.com/office/drawing/2014/main" id="{86F5AC05-FB33-4372-A9A2-CDFAA2A39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84" name="Picture 83" descr="Shape, arrow&#10;&#10;Description automatically generated">
              <a:extLst>
                <a:ext uri="{FF2B5EF4-FFF2-40B4-BE49-F238E27FC236}">
                  <a16:creationId xmlns:a16="http://schemas.microsoft.com/office/drawing/2014/main" id="{B9352268-1892-4B9E-9DBF-AAEC189BD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85" name="Picture 84" descr="Shape, arrow&#10;&#10;Description automatically generated">
              <a:extLst>
                <a:ext uri="{FF2B5EF4-FFF2-40B4-BE49-F238E27FC236}">
                  <a16:creationId xmlns:a16="http://schemas.microsoft.com/office/drawing/2014/main" id="{4F8ED3E9-87FD-414A-A6E5-1F69C97F0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86" name="Picture 85" descr="Shape, arrow&#10;&#10;Description automatically generated">
              <a:extLst>
                <a:ext uri="{FF2B5EF4-FFF2-40B4-BE49-F238E27FC236}">
                  <a16:creationId xmlns:a16="http://schemas.microsoft.com/office/drawing/2014/main" id="{DE74797B-2314-46DC-A408-446CDD92C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87" name="Picture 86" descr="Shape, arrow&#10;&#10;Description automatically generated">
              <a:extLst>
                <a:ext uri="{FF2B5EF4-FFF2-40B4-BE49-F238E27FC236}">
                  <a16:creationId xmlns:a16="http://schemas.microsoft.com/office/drawing/2014/main" id="{B31B5634-7FF2-4F2C-883B-A60CC9131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88" name="Picture 87" descr="Shape, arrow&#10;&#10;Description automatically generated">
              <a:extLst>
                <a:ext uri="{FF2B5EF4-FFF2-40B4-BE49-F238E27FC236}">
                  <a16:creationId xmlns:a16="http://schemas.microsoft.com/office/drawing/2014/main" id="{893D67ED-D787-4727-A909-9EDA82EAE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708A4D2F-AFD6-4B05-861D-FBC50ABFA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555ED9-1C01-6083-3F61-BBA2F4B3DEB3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4CFE1-F9DA-A230-2078-F227DE2A8769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17809050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1A6DEDDE-E23D-4F9D-AD85-D1423F7EC4A6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867A1B00-8F0E-43C5-A537-979D46F0B38C}"/>
              </a:ext>
            </a:extLst>
          </p:cNvPr>
          <p:cNvSpPr/>
          <p:nvPr/>
        </p:nvSpPr>
        <p:spPr>
          <a:xfrm>
            <a:off x="4932855" y="443168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D5E8620C-AB5E-4800-9D5E-2ABDC117F6E8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lowchart: Terminator 17">
            <a:extLst>
              <a:ext uri="{FF2B5EF4-FFF2-40B4-BE49-F238E27FC236}">
                <a16:creationId xmlns:a16="http://schemas.microsoft.com/office/drawing/2014/main" id="{317424EA-EBFA-4C64-8C07-2B6D568602C8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22C551B2-C430-452A-BF07-088BC6B8300F}"/>
              </a:ext>
            </a:extLst>
          </p:cNvPr>
          <p:cNvSpPr/>
          <p:nvPr/>
        </p:nvSpPr>
        <p:spPr>
          <a:xfrm>
            <a:off x="4643121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Multiplication Sign 19">
            <a:extLst>
              <a:ext uri="{FF2B5EF4-FFF2-40B4-BE49-F238E27FC236}">
                <a16:creationId xmlns:a16="http://schemas.microsoft.com/office/drawing/2014/main" id="{AC4138B8-50C5-4DCD-9B64-E3ACB5FB796F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643FC09-3352-47A2-A4F9-37B846D9BF0F}"/>
              </a:ext>
            </a:extLst>
          </p:cNvPr>
          <p:cNvSpPr/>
          <p:nvPr/>
        </p:nvSpPr>
        <p:spPr>
          <a:xfrm>
            <a:off x="5221953" y="3088328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8CD31D-D20B-EAD8-404A-7A01E6B96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8B75C4-6652-1A80-3ACB-5ACBF4772535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38E4F2-151D-C600-3563-7F6ADF776A37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3770830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Multiplication Sign 22">
            <a:extLst>
              <a:ext uri="{FF2B5EF4-FFF2-40B4-BE49-F238E27FC236}">
                <a16:creationId xmlns:a16="http://schemas.microsoft.com/office/drawing/2014/main" id="{F2FCEF73-0608-4266-AC2B-CA327525542C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Multiplication Sign 25">
            <a:extLst>
              <a:ext uri="{FF2B5EF4-FFF2-40B4-BE49-F238E27FC236}">
                <a16:creationId xmlns:a16="http://schemas.microsoft.com/office/drawing/2014/main" id="{DDD01FEF-6247-4F4E-B5F5-D32DE607514C}"/>
              </a:ext>
            </a:extLst>
          </p:cNvPr>
          <p:cNvSpPr/>
          <p:nvPr/>
        </p:nvSpPr>
        <p:spPr>
          <a:xfrm>
            <a:off x="4932855" y="443168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lowchart: Terminator 27">
            <a:extLst>
              <a:ext uri="{FF2B5EF4-FFF2-40B4-BE49-F238E27FC236}">
                <a16:creationId xmlns:a16="http://schemas.microsoft.com/office/drawing/2014/main" id="{3F78B195-7CB5-4E8B-964D-2F7B67E529B7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lowchart: Terminator 28">
            <a:extLst>
              <a:ext uri="{FF2B5EF4-FFF2-40B4-BE49-F238E27FC236}">
                <a16:creationId xmlns:a16="http://schemas.microsoft.com/office/drawing/2014/main" id="{1300AC6B-A946-43AA-A86B-E0F25D448129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Multiplication Sign 29">
            <a:extLst>
              <a:ext uri="{FF2B5EF4-FFF2-40B4-BE49-F238E27FC236}">
                <a16:creationId xmlns:a16="http://schemas.microsoft.com/office/drawing/2014/main" id="{6123AB55-6C81-4EFC-BFDF-D07D5D3DF74C}"/>
              </a:ext>
            </a:extLst>
          </p:cNvPr>
          <p:cNvSpPr/>
          <p:nvPr/>
        </p:nvSpPr>
        <p:spPr>
          <a:xfrm>
            <a:off x="4643121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Multiplication Sign 30">
            <a:extLst>
              <a:ext uri="{FF2B5EF4-FFF2-40B4-BE49-F238E27FC236}">
                <a16:creationId xmlns:a16="http://schemas.microsoft.com/office/drawing/2014/main" id="{7303873E-042A-4E75-A1ED-DB26A7EB1C1F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06FB8B6D-A666-4B70-ACCA-67188080F1DF}"/>
              </a:ext>
            </a:extLst>
          </p:cNvPr>
          <p:cNvGrpSpPr/>
          <p:nvPr/>
        </p:nvGrpSpPr>
        <p:grpSpPr>
          <a:xfrm>
            <a:off x="5539019" y="2258419"/>
            <a:ext cx="257117" cy="2702183"/>
            <a:chOff x="4376801" y="3006057"/>
            <a:chExt cx="342822" cy="3602911"/>
          </a:xfrm>
        </p:grpSpPr>
        <p:pic>
          <p:nvPicPr>
            <p:cNvPr id="101" name="Picture 100" descr="Shape, arrow&#10;&#10;Description automatically generated">
              <a:extLst>
                <a:ext uri="{FF2B5EF4-FFF2-40B4-BE49-F238E27FC236}">
                  <a16:creationId xmlns:a16="http://schemas.microsoft.com/office/drawing/2014/main" id="{7216A23C-D5B4-469C-B5D2-681DFFED11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102" name="Picture 101" descr="Shape, arrow&#10;&#10;Description automatically generated">
              <a:extLst>
                <a:ext uri="{FF2B5EF4-FFF2-40B4-BE49-F238E27FC236}">
                  <a16:creationId xmlns:a16="http://schemas.microsoft.com/office/drawing/2014/main" id="{4752263F-78AD-4AAB-AD4B-95B832454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103" name="Picture 102" descr="Shape, arrow&#10;&#10;Description automatically generated">
              <a:extLst>
                <a:ext uri="{FF2B5EF4-FFF2-40B4-BE49-F238E27FC236}">
                  <a16:creationId xmlns:a16="http://schemas.microsoft.com/office/drawing/2014/main" id="{A71191D4-4780-4CD0-BC56-195CDCF7A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104" name="Picture 103" descr="Shape, arrow&#10;&#10;Description automatically generated">
              <a:extLst>
                <a:ext uri="{FF2B5EF4-FFF2-40B4-BE49-F238E27FC236}">
                  <a16:creationId xmlns:a16="http://schemas.microsoft.com/office/drawing/2014/main" id="{56B5576A-51C4-4964-8DB0-FAE6E3E57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105" name="Picture 104" descr="Shape, arrow&#10;&#10;Description automatically generated">
              <a:extLst>
                <a:ext uri="{FF2B5EF4-FFF2-40B4-BE49-F238E27FC236}">
                  <a16:creationId xmlns:a16="http://schemas.microsoft.com/office/drawing/2014/main" id="{DA350388-EE51-43DD-A734-5C601DF3F2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106" name="Picture 105" descr="Shape, arrow&#10;&#10;Description automatically generated">
              <a:extLst>
                <a:ext uri="{FF2B5EF4-FFF2-40B4-BE49-F238E27FC236}">
                  <a16:creationId xmlns:a16="http://schemas.microsoft.com/office/drawing/2014/main" id="{E84D6A80-7240-4993-87C8-7E1741CAB8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107" name="Picture 106" descr="Shape, arrow&#10;&#10;Description automatically generated">
              <a:extLst>
                <a:ext uri="{FF2B5EF4-FFF2-40B4-BE49-F238E27FC236}">
                  <a16:creationId xmlns:a16="http://schemas.microsoft.com/office/drawing/2014/main" id="{5945BD7A-294C-447E-91A7-F27C68A8D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108" name="Picture 107" descr="Shape, arrow&#10;&#10;Description automatically generated">
              <a:extLst>
                <a:ext uri="{FF2B5EF4-FFF2-40B4-BE49-F238E27FC236}">
                  <a16:creationId xmlns:a16="http://schemas.microsoft.com/office/drawing/2014/main" id="{C27F3CC4-D593-4A1E-A241-73DD43BA38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109" name="Picture 108" descr="Shape, arrow&#10;&#10;Description automatically generated">
              <a:extLst>
                <a:ext uri="{FF2B5EF4-FFF2-40B4-BE49-F238E27FC236}">
                  <a16:creationId xmlns:a16="http://schemas.microsoft.com/office/drawing/2014/main" id="{20E70439-8B4A-4CDA-8064-93BDB3686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110" name="Picture 109" descr="Shape, arrow&#10;&#10;Description automatically generated">
              <a:extLst>
                <a:ext uri="{FF2B5EF4-FFF2-40B4-BE49-F238E27FC236}">
                  <a16:creationId xmlns:a16="http://schemas.microsoft.com/office/drawing/2014/main" id="{50BD5EF5-08BA-4CB6-A830-0078AD6D6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5516B2F-369A-B8B6-20DF-BF61D96615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F8A73DB-7285-C8DA-0B14-A7017F254768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5C1438-DC13-28E0-8014-51E2025B2AFC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26419254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57418837-DA63-40CB-99F4-9BF9ADA03007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22CC18BB-5B3B-4F7E-BCCD-AC03D0E02C14}"/>
              </a:ext>
            </a:extLst>
          </p:cNvPr>
          <p:cNvSpPr/>
          <p:nvPr/>
        </p:nvSpPr>
        <p:spPr>
          <a:xfrm>
            <a:off x="4932855" y="443168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lowchart: Terminator 17">
            <a:extLst>
              <a:ext uri="{FF2B5EF4-FFF2-40B4-BE49-F238E27FC236}">
                <a16:creationId xmlns:a16="http://schemas.microsoft.com/office/drawing/2014/main" id="{A24BF2B1-B9E4-4C5F-AA39-DE4B00C486B5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lowchart: Terminator 18">
            <a:extLst>
              <a:ext uri="{FF2B5EF4-FFF2-40B4-BE49-F238E27FC236}">
                <a16:creationId xmlns:a16="http://schemas.microsoft.com/office/drawing/2014/main" id="{D17A137A-4253-4969-AEF4-EDD189B98C2B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Multiplication Sign 19">
            <a:extLst>
              <a:ext uri="{FF2B5EF4-FFF2-40B4-BE49-F238E27FC236}">
                <a16:creationId xmlns:a16="http://schemas.microsoft.com/office/drawing/2014/main" id="{ED85295D-CB66-4567-ABB9-79BB77B6791B}"/>
              </a:ext>
            </a:extLst>
          </p:cNvPr>
          <p:cNvSpPr/>
          <p:nvPr/>
        </p:nvSpPr>
        <p:spPr>
          <a:xfrm>
            <a:off x="4643121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Multiplication Sign 20">
            <a:extLst>
              <a:ext uri="{FF2B5EF4-FFF2-40B4-BE49-F238E27FC236}">
                <a16:creationId xmlns:a16="http://schemas.microsoft.com/office/drawing/2014/main" id="{AAD1828F-7408-4449-BFEE-3F9C345B8358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Multiplication Sign 21">
            <a:extLst>
              <a:ext uri="{FF2B5EF4-FFF2-40B4-BE49-F238E27FC236}">
                <a16:creationId xmlns:a16="http://schemas.microsoft.com/office/drawing/2014/main" id="{63AB4F64-6D06-4E83-A29D-FF9369B71F88}"/>
              </a:ext>
            </a:extLst>
          </p:cNvPr>
          <p:cNvSpPr/>
          <p:nvPr/>
        </p:nvSpPr>
        <p:spPr>
          <a:xfrm>
            <a:off x="5466972" y="306116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87F8AA-4395-F028-66D3-4425E4BD44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8A3980-9381-C387-CB2A-09166D7EE4C3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AD16DF-AD0F-D345-3885-55BB2EC9C462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8767967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Multiplication Sign 22">
            <a:extLst>
              <a:ext uri="{FF2B5EF4-FFF2-40B4-BE49-F238E27FC236}">
                <a16:creationId xmlns:a16="http://schemas.microsoft.com/office/drawing/2014/main" id="{B7F9CA08-DDE3-4E89-B555-D49195779EDF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Multiplication Sign 25">
            <a:extLst>
              <a:ext uri="{FF2B5EF4-FFF2-40B4-BE49-F238E27FC236}">
                <a16:creationId xmlns:a16="http://schemas.microsoft.com/office/drawing/2014/main" id="{00CF3511-003F-43AA-B787-86A00D47ED40}"/>
              </a:ext>
            </a:extLst>
          </p:cNvPr>
          <p:cNvSpPr/>
          <p:nvPr/>
        </p:nvSpPr>
        <p:spPr>
          <a:xfrm>
            <a:off x="4932855" y="443168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lowchart: Terminator 28">
            <a:extLst>
              <a:ext uri="{FF2B5EF4-FFF2-40B4-BE49-F238E27FC236}">
                <a16:creationId xmlns:a16="http://schemas.microsoft.com/office/drawing/2014/main" id="{4F703460-0E73-49C6-9D6B-4B626BAD8951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lowchart: Terminator 29">
            <a:extLst>
              <a:ext uri="{FF2B5EF4-FFF2-40B4-BE49-F238E27FC236}">
                <a16:creationId xmlns:a16="http://schemas.microsoft.com/office/drawing/2014/main" id="{F0194C1F-E1FB-43B6-B2C9-18FDE0413ABE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Multiplication Sign 30">
            <a:extLst>
              <a:ext uri="{FF2B5EF4-FFF2-40B4-BE49-F238E27FC236}">
                <a16:creationId xmlns:a16="http://schemas.microsoft.com/office/drawing/2014/main" id="{32588E0D-F281-444F-BB69-55DF5D486856}"/>
              </a:ext>
            </a:extLst>
          </p:cNvPr>
          <p:cNvSpPr/>
          <p:nvPr/>
        </p:nvSpPr>
        <p:spPr>
          <a:xfrm>
            <a:off x="4643121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Multiplication Sign 31">
            <a:extLst>
              <a:ext uri="{FF2B5EF4-FFF2-40B4-BE49-F238E27FC236}">
                <a16:creationId xmlns:a16="http://schemas.microsoft.com/office/drawing/2014/main" id="{C63560DE-124C-4F75-B895-EFE0575140C9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E5D9247-3C09-475B-A7C8-D559A0111330}"/>
              </a:ext>
            </a:extLst>
          </p:cNvPr>
          <p:cNvGrpSpPr/>
          <p:nvPr/>
        </p:nvGrpSpPr>
        <p:grpSpPr>
          <a:xfrm>
            <a:off x="5827051" y="2261491"/>
            <a:ext cx="257117" cy="2702183"/>
            <a:chOff x="4376801" y="3006057"/>
            <a:chExt cx="342822" cy="3602911"/>
          </a:xfrm>
        </p:grpSpPr>
        <p:pic>
          <p:nvPicPr>
            <p:cNvPr id="90" name="Picture 89" descr="Shape, arrow&#10;&#10;Description automatically generated">
              <a:extLst>
                <a:ext uri="{FF2B5EF4-FFF2-40B4-BE49-F238E27FC236}">
                  <a16:creationId xmlns:a16="http://schemas.microsoft.com/office/drawing/2014/main" id="{C186A1AF-47B8-4F22-9905-07E104DCC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006057"/>
              <a:ext cx="316187" cy="316187"/>
            </a:xfrm>
            <a:prstGeom prst="rect">
              <a:avLst/>
            </a:prstGeom>
          </p:spPr>
        </p:pic>
        <p:pic>
          <p:nvPicPr>
            <p:cNvPr id="91" name="Picture 90" descr="Shape, arrow&#10;&#10;Description automatically generated">
              <a:extLst>
                <a:ext uri="{FF2B5EF4-FFF2-40B4-BE49-F238E27FC236}">
                  <a16:creationId xmlns:a16="http://schemas.microsoft.com/office/drawing/2014/main" id="{F19FC36C-8DD4-4D96-8FC3-464AB86D4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3436" y="3370188"/>
              <a:ext cx="316187" cy="316187"/>
            </a:xfrm>
            <a:prstGeom prst="rect">
              <a:avLst/>
            </a:prstGeom>
          </p:spPr>
        </p:pic>
        <p:pic>
          <p:nvPicPr>
            <p:cNvPr id="92" name="Picture 91" descr="Shape, arrow&#10;&#10;Description automatically generated">
              <a:extLst>
                <a:ext uri="{FF2B5EF4-FFF2-40B4-BE49-F238E27FC236}">
                  <a16:creationId xmlns:a16="http://schemas.microsoft.com/office/drawing/2014/main" id="{7A852846-DCA9-45C6-A89A-CF6E0AF4E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3744284"/>
              <a:ext cx="316187" cy="316187"/>
            </a:xfrm>
            <a:prstGeom prst="rect">
              <a:avLst/>
            </a:prstGeom>
          </p:spPr>
        </p:pic>
        <p:pic>
          <p:nvPicPr>
            <p:cNvPr id="93" name="Picture 92" descr="Shape, arrow&#10;&#10;Description automatically generated">
              <a:extLst>
                <a:ext uri="{FF2B5EF4-FFF2-40B4-BE49-F238E27FC236}">
                  <a16:creationId xmlns:a16="http://schemas.microsoft.com/office/drawing/2014/main" id="{DDDA6BA6-D4ED-4F42-84BF-88D1A3A5F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2653" y="4109751"/>
              <a:ext cx="316187" cy="316187"/>
            </a:xfrm>
            <a:prstGeom prst="rect">
              <a:avLst/>
            </a:prstGeom>
          </p:spPr>
        </p:pic>
        <p:pic>
          <p:nvPicPr>
            <p:cNvPr id="94" name="Picture 93" descr="Shape, arrow&#10;&#10;Description automatically generated">
              <a:extLst>
                <a:ext uri="{FF2B5EF4-FFF2-40B4-BE49-F238E27FC236}">
                  <a16:creationId xmlns:a16="http://schemas.microsoft.com/office/drawing/2014/main" id="{72271F8E-6B82-4E69-AB14-1AB1C939D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01" y="4477528"/>
              <a:ext cx="316187" cy="316187"/>
            </a:xfrm>
            <a:prstGeom prst="rect">
              <a:avLst/>
            </a:prstGeom>
          </p:spPr>
        </p:pic>
        <p:pic>
          <p:nvPicPr>
            <p:cNvPr id="95" name="Picture 94" descr="Shape, arrow&#10;&#10;Description automatically generated">
              <a:extLst>
                <a:ext uri="{FF2B5EF4-FFF2-40B4-BE49-F238E27FC236}">
                  <a16:creationId xmlns:a16="http://schemas.microsoft.com/office/drawing/2014/main" id="{F1AA781F-ED19-41FD-8C97-D6C1ECFD7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8" y="4839348"/>
              <a:ext cx="316187" cy="316187"/>
            </a:xfrm>
            <a:prstGeom prst="rect">
              <a:avLst/>
            </a:prstGeom>
          </p:spPr>
        </p:pic>
        <p:pic>
          <p:nvPicPr>
            <p:cNvPr id="96" name="Picture 95" descr="Shape, arrow&#10;&#10;Description automatically generated">
              <a:extLst>
                <a:ext uri="{FF2B5EF4-FFF2-40B4-BE49-F238E27FC236}">
                  <a16:creationId xmlns:a16="http://schemas.microsoft.com/office/drawing/2014/main" id="{D4EF285B-73DE-4EA5-8FCC-194F6CCBE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213444"/>
              <a:ext cx="316187" cy="316187"/>
            </a:xfrm>
            <a:prstGeom prst="rect">
              <a:avLst/>
            </a:prstGeom>
          </p:spPr>
        </p:pic>
        <p:pic>
          <p:nvPicPr>
            <p:cNvPr id="97" name="Picture 96" descr="Shape, arrow&#10;&#10;Description automatically generated">
              <a:extLst>
                <a:ext uri="{FF2B5EF4-FFF2-40B4-BE49-F238E27FC236}">
                  <a16:creationId xmlns:a16="http://schemas.microsoft.com/office/drawing/2014/main" id="{7F58378E-A80B-420D-8532-6CFEB97CC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5433" y="5587540"/>
              <a:ext cx="316187" cy="316187"/>
            </a:xfrm>
            <a:prstGeom prst="rect">
              <a:avLst/>
            </a:prstGeom>
          </p:spPr>
        </p:pic>
        <p:pic>
          <p:nvPicPr>
            <p:cNvPr id="98" name="Picture 97" descr="Shape, arrow&#10;&#10;Description automatically generated">
              <a:extLst>
                <a:ext uri="{FF2B5EF4-FFF2-40B4-BE49-F238E27FC236}">
                  <a16:creationId xmlns:a16="http://schemas.microsoft.com/office/drawing/2014/main" id="{54D03E86-0129-4ADF-956C-F49FAA030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78" y="5950440"/>
              <a:ext cx="316187" cy="316187"/>
            </a:xfrm>
            <a:prstGeom prst="rect">
              <a:avLst/>
            </a:prstGeom>
          </p:spPr>
        </p:pic>
        <p:pic>
          <p:nvPicPr>
            <p:cNvPr id="99" name="Picture 98" descr="Shape, arrow&#10;&#10;Description automatically generated">
              <a:extLst>
                <a:ext uri="{FF2B5EF4-FFF2-40B4-BE49-F238E27FC236}">
                  <a16:creationId xmlns:a16="http://schemas.microsoft.com/office/drawing/2014/main" id="{0DA31EF9-74FE-4D41-AE26-9B5F0E70F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049" y="6292781"/>
              <a:ext cx="316187" cy="316187"/>
            </a:xfrm>
            <a:prstGeom prst="rect">
              <a:avLst/>
            </a:prstGeom>
          </p:spPr>
        </p:pic>
      </p:grpSp>
      <p:sp>
        <p:nvSpPr>
          <p:cNvPr id="33" name="Multiplication Sign 32">
            <a:extLst>
              <a:ext uri="{FF2B5EF4-FFF2-40B4-BE49-F238E27FC236}">
                <a16:creationId xmlns:a16="http://schemas.microsoft.com/office/drawing/2014/main" id="{7FEBE402-1106-45AA-9195-105C429E11C4}"/>
              </a:ext>
            </a:extLst>
          </p:cNvPr>
          <p:cNvSpPr/>
          <p:nvPr/>
        </p:nvSpPr>
        <p:spPr>
          <a:xfrm>
            <a:off x="5466972" y="306116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824FF-FEF1-0C94-92EE-CB1869AE7C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CFAEBF-0247-2F26-354D-30918D6B6766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1E44F2-B357-F4A1-7A7A-E4D191120B73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41010369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3CDE3FEB-55DE-4CAB-836D-A1144C28998D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0A1CD25F-CDD0-48E9-B01E-24F6A7D14B41}"/>
              </a:ext>
            </a:extLst>
          </p:cNvPr>
          <p:cNvSpPr/>
          <p:nvPr/>
        </p:nvSpPr>
        <p:spPr>
          <a:xfrm>
            <a:off x="4932855" y="443168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lowchart: Terminator 21">
            <a:extLst>
              <a:ext uri="{FF2B5EF4-FFF2-40B4-BE49-F238E27FC236}">
                <a16:creationId xmlns:a16="http://schemas.microsoft.com/office/drawing/2014/main" id="{BE5530D9-CB2A-4B65-A60D-82728E240CBB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lowchart: Terminator 22">
            <a:extLst>
              <a:ext uri="{FF2B5EF4-FFF2-40B4-BE49-F238E27FC236}">
                <a16:creationId xmlns:a16="http://schemas.microsoft.com/office/drawing/2014/main" id="{C0AD89AB-47AA-449A-A4B2-1267641FA75D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Multiplication Sign 24">
            <a:extLst>
              <a:ext uri="{FF2B5EF4-FFF2-40B4-BE49-F238E27FC236}">
                <a16:creationId xmlns:a16="http://schemas.microsoft.com/office/drawing/2014/main" id="{14988625-39F5-4854-AFDF-099C7978F6F4}"/>
              </a:ext>
            </a:extLst>
          </p:cNvPr>
          <p:cNvSpPr/>
          <p:nvPr/>
        </p:nvSpPr>
        <p:spPr>
          <a:xfrm>
            <a:off x="4643121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Multiplication Sign 25">
            <a:extLst>
              <a:ext uri="{FF2B5EF4-FFF2-40B4-BE49-F238E27FC236}">
                <a16:creationId xmlns:a16="http://schemas.microsoft.com/office/drawing/2014/main" id="{79F4F55E-9792-419D-A240-EF93EF73A231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02C591B-FBC6-41FF-9822-E5C823DDAD37}"/>
              </a:ext>
            </a:extLst>
          </p:cNvPr>
          <p:cNvSpPr/>
          <p:nvPr/>
        </p:nvSpPr>
        <p:spPr>
          <a:xfrm>
            <a:off x="5764890" y="3088328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Multiplication Sign 28">
            <a:extLst>
              <a:ext uri="{FF2B5EF4-FFF2-40B4-BE49-F238E27FC236}">
                <a16:creationId xmlns:a16="http://schemas.microsoft.com/office/drawing/2014/main" id="{97B7CE66-DEE6-40AB-A34F-C82EEDEE8328}"/>
              </a:ext>
            </a:extLst>
          </p:cNvPr>
          <p:cNvSpPr/>
          <p:nvPr/>
        </p:nvSpPr>
        <p:spPr>
          <a:xfrm>
            <a:off x="5465589" y="305963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ADFD3E-BE59-3DC6-77DB-E4EC7E66E5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0F5975-9565-2B83-9F5E-B5AC135FB68F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44104-BDC0-FD85-7F11-47C9F69DCFDC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4516185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 62">
            <a:extLst>
              <a:ext uri="{FF2B5EF4-FFF2-40B4-BE49-F238E27FC236}">
                <a16:creationId xmlns:a16="http://schemas.microsoft.com/office/drawing/2014/main" id="{2D9B9ACC-493C-40F8-9DE2-B1B89A283020}"/>
              </a:ext>
            </a:extLst>
          </p:cNvPr>
          <p:cNvGraphicFramePr>
            <a:graphicFrameLocks noGrp="1"/>
          </p:cNvGraphicFramePr>
          <p:nvPr/>
        </p:nvGraphicFramePr>
        <p:xfrm>
          <a:off x="2990609" y="1963047"/>
          <a:ext cx="3093563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233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281233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53" name="Flowchart: Terminator 252">
            <a:extLst>
              <a:ext uri="{FF2B5EF4-FFF2-40B4-BE49-F238E27FC236}">
                <a16:creationId xmlns:a16="http://schemas.microsoft.com/office/drawing/2014/main" id="{4F54F97D-D835-46C2-9C9E-8F157AA09F78}"/>
              </a:ext>
            </a:extLst>
          </p:cNvPr>
          <p:cNvSpPr/>
          <p:nvPr/>
        </p:nvSpPr>
        <p:spPr>
          <a:xfrm rot="10800000">
            <a:off x="4117113" y="391442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Flowchart: Terminator 253">
            <a:extLst>
              <a:ext uri="{FF2B5EF4-FFF2-40B4-BE49-F238E27FC236}">
                <a16:creationId xmlns:a16="http://schemas.microsoft.com/office/drawing/2014/main" id="{46E42ED1-D9A6-4F1C-8B53-FE4DCF8A81A5}"/>
              </a:ext>
            </a:extLst>
          </p:cNvPr>
          <p:cNvSpPr/>
          <p:nvPr/>
        </p:nvSpPr>
        <p:spPr>
          <a:xfrm>
            <a:off x="4396823" y="4458844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6" name="Flowchart: Terminator 255">
            <a:extLst>
              <a:ext uri="{FF2B5EF4-FFF2-40B4-BE49-F238E27FC236}">
                <a16:creationId xmlns:a16="http://schemas.microsoft.com/office/drawing/2014/main" id="{E4CA636A-0240-4D76-A7E5-9F7894525B53}"/>
              </a:ext>
            </a:extLst>
          </p:cNvPr>
          <p:cNvSpPr/>
          <p:nvPr/>
        </p:nvSpPr>
        <p:spPr>
          <a:xfrm>
            <a:off x="3567425" y="3368291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Multiplication Sign 10">
            <a:extLst>
              <a:ext uri="{FF2B5EF4-FFF2-40B4-BE49-F238E27FC236}">
                <a16:creationId xmlns:a16="http://schemas.microsoft.com/office/drawing/2014/main" id="{CF3C4E16-C4FA-43AD-8039-85BCDC5B6A44}"/>
              </a:ext>
            </a:extLst>
          </p:cNvPr>
          <p:cNvSpPr/>
          <p:nvPr/>
        </p:nvSpPr>
        <p:spPr>
          <a:xfrm>
            <a:off x="4105569" y="334415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22593581-530C-4439-B3A1-776357118473}"/>
              </a:ext>
            </a:extLst>
          </p:cNvPr>
          <p:cNvSpPr/>
          <p:nvPr/>
        </p:nvSpPr>
        <p:spPr>
          <a:xfrm>
            <a:off x="4932855" y="443168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002A74A8-1A9B-4449-B6C1-A31A0DB45F78}"/>
              </a:ext>
            </a:extLst>
          </p:cNvPr>
          <p:cNvSpPr/>
          <p:nvPr/>
        </p:nvSpPr>
        <p:spPr>
          <a:xfrm>
            <a:off x="3571798" y="2533755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1CC51291-F3A3-4EFB-BC74-D52D9B3ACAAC}"/>
              </a:ext>
            </a:extLst>
          </p:cNvPr>
          <p:cNvSpPr/>
          <p:nvPr/>
        </p:nvSpPr>
        <p:spPr>
          <a:xfrm>
            <a:off x="4953974" y="3088328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0A8B2A1B-A3D5-4964-8C8B-AAC543B63FA2}"/>
              </a:ext>
            </a:extLst>
          </p:cNvPr>
          <p:cNvSpPr/>
          <p:nvPr/>
        </p:nvSpPr>
        <p:spPr>
          <a:xfrm>
            <a:off x="5465589" y="305963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Multiplication Sign 21">
            <a:extLst>
              <a:ext uri="{FF2B5EF4-FFF2-40B4-BE49-F238E27FC236}">
                <a16:creationId xmlns:a16="http://schemas.microsoft.com/office/drawing/2014/main" id="{B98532DC-D061-4E4C-955E-7850686E6875}"/>
              </a:ext>
            </a:extLst>
          </p:cNvPr>
          <p:cNvSpPr/>
          <p:nvPr/>
        </p:nvSpPr>
        <p:spPr>
          <a:xfrm>
            <a:off x="4643121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Multiplication Sign 22">
            <a:extLst>
              <a:ext uri="{FF2B5EF4-FFF2-40B4-BE49-F238E27FC236}">
                <a16:creationId xmlns:a16="http://schemas.microsoft.com/office/drawing/2014/main" id="{EC3BC6BD-7290-44B1-A0D4-8AA2D2F26702}"/>
              </a:ext>
            </a:extLst>
          </p:cNvPr>
          <p:cNvSpPr/>
          <p:nvPr/>
        </p:nvSpPr>
        <p:spPr>
          <a:xfrm>
            <a:off x="3810260" y="250459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05DCEB-FB6A-D267-4C1D-9D7D6AE95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E509FB-95AA-661F-EA1E-7F56B7D1B582}"/>
              </a:ext>
            </a:extLst>
          </p:cNvPr>
          <p:cNvSpPr txBox="1"/>
          <p:nvPr/>
        </p:nvSpPr>
        <p:spPr>
          <a:xfrm>
            <a:off x="2195736" y="267494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What are the rules of metabolomics Battleships?!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3560"/>
              </a:solidFill>
              <a:effectLst/>
              <a:uLnTx/>
              <a:uFillTx/>
              <a:latin typeface="Arial" charset="0"/>
              <a:ea typeface="ヒラギノ角ゴ Pro W3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6B10F3-2C3B-BCC7-C567-076939092241}"/>
              </a:ext>
            </a:extLst>
          </p:cNvPr>
          <p:cNvSpPr txBox="1"/>
          <p:nvPr/>
        </p:nvSpPr>
        <p:spPr>
          <a:xfrm>
            <a:off x="168774" y="1377408"/>
            <a:ext cx="845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560"/>
                </a:solidFill>
                <a:effectLst/>
                <a:uLnTx/>
                <a:uFillTx/>
                <a:latin typeface="Arial" charset="0"/>
                <a:ea typeface="ヒラギノ角ゴ Pro W3" charset="-128"/>
                <a:cs typeface="+mn-cs"/>
              </a:rPr>
              <a:t>We can mix radar scans (MS1 scans) with dropping a single bomb (MS2 scan)</a:t>
            </a:r>
          </a:p>
        </p:txBody>
      </p:sp>
    </p:spTree>
    <p:extLst>
      <p:ext uri="{BB962C8B-B14F-4D97-AF65-F5344CB8AC3E}">
        <p14:creationId xmlns:p14="http://schemas.microsoft.com/office/powerpoint/2010/main" val="8736558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ViMMS Logo">
            <a:extLst>
              <a:ext uri="{FF2B5EF4-FFF2-40B4-BE49-F238E27FC236}">
                <a16:creationId xmlns:a16="http://schemas.microsoft.com/office/drawing/2014/main" id="{2A5B7665-BBD8-40B2-A25F-6CCB3FCE1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6318" y="200014"/>
            <a:ext cx="3572175" cy="273177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5040559" cy="3459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ViMMS is a </a:t>
            </a:r>
            <a:r>
              <a:rPr lang="en-GB" sz="1800" b="1" dirty="0">
                <a:solidFill>
                  <a:srgbClr val="003560"/>
                </a:solidFill>
              </a:rPr>
              <a:t>Vi</a:t>
            </a:r>
            <a:r>
              <a:rPr lang="en-GB" sz="1800" dirty="0">
                <a:solidFill>
                  <a:srgbClr val="003560"/>
                </a:solidFill>
              </a:rPr>
              <a:t>rtual </a:t>
            </a:r>
            <a:r>
              <a:rPr lang="en-GB" sz="1800" b="1" dirty="0">
                <a:solidFill>
                  <a:srgbClr val="003560"/>
                </a:solidFill>
              </a:rPr>
              <a:t>M</a:t>
            </a:r>
            <a:r>
              <a:rPr lang="en-GB" sz="1800" dirty="0">
                <a:solidFill>
                  <a:srgbClr val="003560"/>
                </a:solidFill>
              </a:rPr>
              <a:t>etabolomics </a:t>
            </a:r>
            <a:r>
              <a:rPr lang="en-GB" sz="1800" b="1" dirty="0">
                <a:solidFill>
                  <a:srgbClr val="003560"/>
                </a:solidFill>
              </a:rPr>
              <a:t>M</a:t>
            </a:r>
            <a:r>
              <a:rPr lang="en-GB" sz="1800" dirty="0">
                <a:solidFill>
                  <a:srgbClr val="003560"/>
                </a:solidFill>
              </a:rPr>
              <a:t>ass </a:t>
            </a:r>
            <a:r>
              <a:rPr lang="en-GB" sz="1800" b="1" dirty="0">
                <a:solidFill>
                  <a:srgbClr val="003560"/>
                </a:solidFill>
              </a:rPr>
              <a:t>S</a:t>
            </a:r>
            <a:r>
              <a:rPr lang="en-GB" sz="1800" dirty="0">
                <a:solidFill>
                  <a:srgbClr val="003560"/>
                </a:solidFill>
              </a:rPr>
              <a:t>pectrometer</a:t>
            </a:r>
            <a:endParaRPr lang="en-GB" sz="1800" b="1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It allows you to simulate full metabolomics LC-MS/MS experiments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MS1 and MS2 capabilities, with potential for MSN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ViMMS is implemented within Python and is full open source available at </a:t>
            </a:r>
            <a:r>
              <a:rPr lang="en-GB" sz="1800" dirty="0">
                <a:solidFill>
                  <a:srgbClr val="003560"/>
                </a:solidFill>
                <a:hlinkClick r:id="rId5"/>
              </a:rPr>
              <a:t>https://github.com/glasgowcompbio/vimms</a:t>
            </a:r>
            <a:r>
              <a:rPr lang="en-GB" sz="1800" dirty="0">
                <a:solidFill>
                  <a:srgbClr val="003560"/>
                </a:solidFill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7" y="411510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ViMMS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FFBD06-2D4A-4B90-9919-4D80708889CD}"/>
              </a:ext>
            </a:extLst>
          </p:cNvPr>
          <p:cNvSpPr txBox="1"/>
          <p:nvPr/>
        </p:nvSpPr>
        <p:spPr>
          <a:xfrm>
            <a:off x="5724128" y="3193688"/>
            <a:ext cx="3188382" cy="1754326"/>
          </a:xfrm>
          <a:prstGeom prst="rect">
            <a:avLst/>
          </a:prstGeom>
          <a:noFill/>
          <a:ln w="44450">
            <a:solidFill>
              <a:srgbClr val="00355F"/>
            </a:solidFill>
          </a:ln>
        </p:spPr>
        <p:txBody>
          <a:bodyPr wrap="square" rtlCol="0">
            <a:spAutoFit/>
          </a:bodyPr>
          <a:lstStyle/>
          <a:p>
            <a:r>
              <a:rPr lang="en-GB" sz="1200" dirty="0"/>
              <a:t>Wandy, J., </a:t>
            </a:r>
            <a:r>
              <a:rPr lang="en-GB" sz="1200" b="1" u="sng" dirty="0"/>
              <a:t>Davies, V.,</a:t>
            </a:r>
            <a:r>
              <a:rPr lang="en-GB" sz="1200" dirty="0"/>
              <a:t> et al. (2019). In silico optimization of mass spectrometry fragmentation strategies in metabolomics. </a:t>
            </a:r>
            <a:r>
              <a:rPr lang="en-GB" sz="1200" i="1" dirty="0"/>
              <a:t>Metabolites</a:t>
            </a:r>
            <a:r>
              <a:rPr lang="en-GB" sz="1200" dirty="0"/>
              <a:t>.</a:t>
            </a:r>
          </a:p>
          <a:p>
            <a:endParaRPr lang="en-GB" sz="1200" dirty="0"/>
          </a:p>
          <a:p>
            <a:r>
              <a:rPr lang="en-GB" sz="1200" dirty="0"/>
              <a:t>Wandy, J., </a:t>
            </a:r>
            <a:r>
              <a:rPr lang="en-GB" sz="1200" b="1" u="sng" dirty="0"/>
              <a:t>Davies, V.</a:t>
            </a:r>
            <a:r>
              <a:rPr lang="en-GB" sz="1200" dirty="0"/>
              <a:t>, et al. (2022). ViMMS 2.0: A framework to develop, test and optimise fragmentation strategies in LC-MS metabolomics. </a:t>
            </a:r>
            <a:r>
              <a:rPr lang="en-GB" sz="1200" i="1" dirty="0"/>
              <a:t>JOSS</a:t>
            </a:r>
            <a:r>
              <a:rPr lang="en-GB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417950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5472607" cy="3311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sz="1800" dirty="0">
                <a:solidFill>
                  <a:srgbClr val="003560"/>
                </a:solidFill>
              </a:rPr>
              <a:t>ViMMS fully controls scan specifications in real time and allows</a:t>
            </a:r>
          </a:p>
          <a:p>
            <a:pPr>
              <a:spcBef>
                <a:spcPts val="0"/>
              </a:spcBef>
              <a:spcAft>
                <a:spcPts val="500"/>
              </a:spcAft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Evaluation of existing methods and settings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Develop, evaluate and test new methods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Control MS in real time via an API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Evaluate current tools, e.g. MS-dial</a:t>
            </a:r>
          </a:p>
          <a:p>
            <a:pPr>
              <a:spcBef>
                <a:spcPts val="0"/>
              </a:spcBef>
              <a:spcAft>
                <a:spcPts val="500"/>
              </a:spcAft>
            </a:pPr>
            <a:endParaRPr lang="en-GB" sz="1800" dirty="0">
              <a:solidFill>
                <a:srgbClr val="003560"/>
              </a:solidFill>
            </a:endParaRPr>
          </a:p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sz="1800" dirty="0">
                <a:solidFill>
                  <a:srgbClr val="003560"/>
                </a:solidFill>
              </a:rPr>
              <a:t>Currently real time control is limited to </a:t>
            </a:r>
            <a:r>
              <a:rPr lang="en-GB" sz="1800" dirty="0" err="1">
                <a:solidFill>
                  <a:srgbClr val="003560"/>
                </a:solidFill>
              </a:rPr>
              <a:t>Thermo</a:t>
            </a:r>
            <a:r>
              <a:rPr lang="en-GB" sz="1800" dirty="0">
                <a:solidFill>
                  <a:srgbClr val="003560"/>
                </a:solidFill>
              </a:rPr>
              <a:t> Fisher machines with IAPI control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446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What is the point of ViMMS?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7" name="Picture 2" descr="ViMMS Logo">
            <a:extLst>
              <a:ext uri="{FF2B5EF4-FFF2-40B4-BE49-F238E27FC236}">
                <a16:creationId xmlns:a16="http://schemas.microsoft.com/office/drawing/2014/main" id="{1A26E2DB-4EE6-4A26-8996-357EAF4A0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6599" y="1438564"/>
            <a:ext cx="3572175" cy="273177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565451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4969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Samples can be extremely varied, but standard option is blood, urine, </a:t>
            </a:r>
            <a:r>
              <a:rPr lang="en-US" sz="2000" dirty="0" err="1"/>
              <a:t>etc</a:t>
            </a:r>
            <a:r>
              <a:rPr lang="en-US" sz="2000" dirty="0"/>
              <a:t> – We use beer!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No data protection issues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Cheap and easily available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Similar enough for method development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228585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Metabolomics Mass Spectrometry Experiments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46" name="Google Shape;61;p14">
            <a:extLst>
              <a:ext uri="{FF2B5EF4-FFF2-40B4-BE49-F238E27FC236}">
                <a16:creationId xmlns:a16="http://schemas.microsoft.com/office/drawing/2014/main" id="{EABCEFD7-8A47-CF21-4CC1-054F2DE7AD68}"/>
              </a:ext>
            </a:extLst>
          </p:cNvPr>
          <p:cNvSpPr/>
          <p:nvPr/>
        </p:nvSpPr>
        <p:spPr>
          <a:xfrm>
            <a:off x="539552" y="2972031"/>
            <a:ext cx="1382336" cy="1935742"/>
          </a:xfrm>
          <a:prstGeom prst="flowChartManualOperation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75;p14">
            <a:extLst>
              <a:ext uri="{FF2B5EF4-FFF2-40B4-BE49-F238E27FC236}">
                <a16:creationId xmlns:a16="http://schemas.microsoft.com/office/drawing/2014/main" id="{CD08A08F-AFE0-A905-1CFB-E4CF5E73D9C9}"/>
              </a:ext>
            </a:extLst>
          </p:cNvPr>
          <p:cNvSpPr/>
          <p:nvPr/>
        </p:nvSpPr>
        <p:spPr>
          <a:xfrm>
            <a:off x="950748" y="391848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76;p14">
            <a:extLst>
              <a:ext uri="{FF2B5EF4-FFF2-40B4-BE49-F238E27FC236}">
                <a16:creationId xmlns:a16="http://schemas.microsoft.com/office/drawing/2014/main" id="{7DAF0990-D533-2BE8-EF07-4A39EB8F29EE}"/>
              </a:ext>
            </a:extLst>
          </p:cNvPr>
          <p:cNvSpPr/>
          <p:nvPr/>
        </p:nvSpPr>
        <p:spPr>
          <a:xfrm>
            <a:off x="1393858" y="440852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77;p14">
            <a:extLst>
              <a:ext uri="{FF2B5EF4-FFF2-40B4-BE49-F238E27FC236}">
                <a16:creationId xmlns:a16="http://schemas.microsoft.com/office/drawing/2014/main" id="{E48FD1FC-F5D3-83C6-3ABB-4109952FB118}"/>
              </a:ext>
            </a:extLst>
          </p:cNvPr>
          <p:cNvSpPr/>
          <p:nvPr/>
        </p:nvSpPr>
        <p:spPr>
          <a:xfrm>
            <a:off x="1140639" y="337343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78;p14">
            <a:extLst>
              <a:ext uri="{FF2B5EF4-FFF2-40B4-BE49-F238E27FC236}">
                <a16:creationId xmlns:a16="http://schemas.microsoft.com/office/drawing/2014/main" id="{4751E519-7079-DDC9-9FB2-717224825E25}"/>
              </a:ext>
            </a:extLst>
          </p:cNvPr>
          <p:cNvSpPr/>
          <p:nvPr/>
        </p:nvSpPr>
        <p:spPr>
          <a:xfrm>
            <a:off x="770584" y="317998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79;p14">
            <a:extLst>
              <a:ext uri="{FF2B5EF4-FFF2-40B4-BE49-F238E27FC236}">
                <a16:creationId xmlns:a16="http://schemas.microsoft.com/office/drawing/2014/main" id="{79483034-5D88-A516-A7F0-960125C5A6E3}"/>
              </a:ext>
            </a:extLst>
          </p:cNvPr>
          <p:cNvSpPr/>
          <p:nvPr/>
        </p:nvSpPr>
        <p:spPr>
          <a:xfrm>
            <a:off x="950748" y="440852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80;p14">
            <a:extLst>
              <a:ext uri="{FF2B5EF4-FFF2-40B4-BE49-F238E27FC236}">
                <a16:creationId xmlns:a16="http://schemas.microsoft.com/office/drawing/2014/main" id="{CA8D3B48-9611-71F7-2CDB-3BDBE7A454C7}"/>
              </a:ext>
            </a:extLst>
          </p:cNvPr>
          <p:cNvSpPr/>
          <p:nvPr/>
        </p:nvSpPr>
        <p:spPr>
          <a:xfrm>
            <a:off x="1393858" y="372503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81;p14">
            <a:extLst>
              <a:ext uri="{FF2B5EF4-FFF2-40B4-BE49-F238E27FC236}">
                <a16:creationId xmlns:a16="http://schemas.microsoft.com/office/drawing/2014/main" id="{D94AF7A0-FFAD-C79E-367A-6F5D8893559F}"/>
              </a:ext>
            </a:extLst>
          </p:cNvPr>
          <p:cNvSpPr/>
          <p:nvPr/>
        </p:nvSpPr>
        <p:spPr>
          <a:xfrm>
            <a:off x="1574022" y="3179989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82;p14">
            <a:extLst>
              <a:ext uri="{FF2B5EF4-FFF2-40B4-BE49-F238E27FC236}">
                <a16:creationId xmlns:a16="http://schemas.microsoft.com/office/drawing/2014/main" id="{EC704431-68EB-0ACC-6CA2-4DC41D3DA571}"/>
              </a:ext>
            </a:extLst>
          </p:cNvPr>
          <p:cNvSpPr/>
          <p:nvPr/>
        </p:nvSpPr>
        <p:spPr>
          <a:xfrm>
            <a:off x="770584" y="3549235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83;p14">
            <a:extLst>
              <a:ext uri="{FF2B5EF4-FFF2-40B4-BE49-F238E27FC236}">
                <a16:creationId xmlns:a16="http://schemas.microsoft.com/office/drawing/2014/main" id="{0F3D2328-1954-539A-7367-8C1A13BAAC4D}"/>
              </a:ext>
            </a:extLst>
          </p:cNvPr>
          <p:cNvSpPr/>
          <p:nvPr/>
        </p:nvSpPr>
        <p:spPr>
          <a:xfrm>
            <a:off x="1320816" y="4066778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9069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4494963" cy="4611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ViMMS has two environments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Simulated (blue)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Real (green)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The virtual MS (Python code) and real MS (an actual instrument) are interchangeable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Controllers (which schedule scans) are identical in both environments</a:t>
            </a:r>
          </a:p>
          <a:p>
            <a:pPr lvl="4">
              <a:spcBef>
                <a:spcPts val="0"/>
              </a:spcBef>
              <a:spcAft>
                <a:spcPts val="500"/>
              </a:spcAft>
            </a:pP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Samples are either real or virtual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>
              <a:spcBef>
                <a:spcPts val="0"/>
              </a:spcBef>
              <a:spcAft>
                <a:spcPts val="500"/>
              </a:spcAft>
            </a:pPr>
            <a:endParaRPr lang="en-GB" sz="1800" dirty="0">
              <a:solidFill>
                <a:srgbClr val="0035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446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How does ViMMS work?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0C2F31-62F2-4E59-BA0F-C527FF4D1C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468" y="1450189"/>
            <a:ext cx="4435510" cy="288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378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044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4388941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Take an </a:t>
            </a:r>
            <a:r>
              <a:rPr lang="en-GB" sz="1800" dirty="0" err="1">
                <a:solidFill>
                  <a:srgbClr val="003560"/>
                </a:solidFill>
              </a:rPr>
              <a:t>mzml</a:t>
            </a:r>
            <a:r>
              <a:rPr lang="en-GB" sz="1800" dirty="0">
                <a:solidFill>
                  <a:srgbClr val="003560"/>
                </a:solidFill>
              </a:rPr>
              <a:t> and construct Regions of Interest (ROIs)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ROIs are converted into ViMMS chemicals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4680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How do the simulations work?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844269-8D75-407C-B285-2539F07B7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468" y="1450189"/>
            <a:ext cx="4435510" cy="288413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F544001-E47B-4A4A-BA17-18FE7ECEBF80}"/>
              </a:ext>
            </a:extLst>
          </p:cNvPr>
          <p:cNvSpPr/>
          <p:nvPr/>
        </p:nvSpPr>
        <p:spPr>
          <a:xfrm>
            <a:off x="4499992" y="1308660"/>
            <a:ext cx="4644008" cy="17671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2" descr="Metabolites 09 00219 g002 550">
            <a:extLst>
              <a:ext uri="{FF2B5EF4-FFF2-40B4-BE49-F238E27FC236}">
                <a16:creationId xmlns:a16="http://schemas.microsoft.com/office/drawing/2014/main" id="{61825C61-AA0C-459F-9F96-89BCDB8C05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03" b="10612"/>
          <a:stretch/>
        </p:blipFill>
        <p:spPr bwMode="auto">
          <a:xfrm>
            <a:off x="899592" y="2892258"/>
            <a:ext cx="3150518" cy="194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78693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044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4388941" cy="3801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Timings for MS1 and MS2 scans are taken directly from the </a:t>
            </a:r>
            <a:r>
              <a:rPr lang="en-GB" sz="1800" dirty="0" err="1">
                <a:solidFill>
                  <a:srgbClr val="003560"/>
                </a:solidFill>
              </a:rPr>
              <a:t>mzml</a:t>
            </a: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MS2 spectra are fully synthetic, (e.g. we cannot get new real results)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Standard methods such as Top-N are implemented within ViMMS as controllers (these determine scans)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Results are extracted as </a:t>
            </a:r>
            <a:r>
              <a:rPr lang="en-GB" sz="1800" dirty="0" err="1">
                <a:solidFill>
                  <a:srgbClr val="003560"/>
                </a:solidFill>
              </a:rPr>
              <a:t>mzmls</a:t>
            </a:r>
            <a:r>
              <a:rPr lang="en-GB" sz="1800" dirty="0">
                <a:solidFill>
                  <a:srgbClr val="003560"/>
                </a:solidFill>
              </a:rPr>
              <a:t> and can analysed in terms of </a:t>
            </a:r>
            <a:r>
              <a:rPr lang="en-GB" sz="1800" dirty="0" err="1">
                <a:solidFill>
                  <a:srgbClr val="003560"/>
                </a:solidFill>
              </a:rPr>
              <a:t>perfomance</a:t>
            </a:r>
            <a:endParaRPr lang="en-GB" sz="1800" dirty="0">
              <a:solidFill>
                <a:srgbClr val="0035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4680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How do the simulations work?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844269-8D75-407C-B285-2539F07B7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468" y="1450189"/>
            <a:ext cx="4435510" cy="288413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F544001-E47B-4A4A-BA17-18FE7ECEBF80}"/>
              </a:ext>
            </a:extLst>
          </p:cNvPr>
          <p:cNvSpPr/>
          <p:nvPr/>
        </p:nvSpPr>
        <p:spPr>
          <a:xfrm>
            <a:off x="4499992" y="1308660"/>
            <a:ext cx="4644008" cy="17671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4576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41764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The real experiments works in exactly the same way except using a sample rather than simulated ViMMS chemicals</a:t>
            </a:r>
            <a:endParaRPr lang="en-GB" sz="2000" dirty="0">
              <a:solidFill>
                <a:srgbClr val="0035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5472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How do the real experiments work?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3C6B60-379B-461D-A3F3-D12CE8EFF7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468" y="1450189"/>
            <a:ext cx="4435510" cy="2884139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AA5CCB4A-31CB-4806-ACA2-5DEEA0423AAA}"/>
              </a:ext>
            </a:extLst>
          </p:cNvPr>
          <p:cNvSpPr/>
          <p:nvPr/>
        </p:nvSpPr>
        <p:spPr>
          <a:xfrm>
            <a:off x="4499992" y="2715766"/>
            <a:ext cx="4644008" cy="17671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1814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4176463" cy="2841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Controllers remain consistent across simulated and real experiments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Works through use of </a:t>
            </a:r>
            <a:r>
              <a:rPr lang="en-GB" sz="1800" dirty="0" err="1">
                <a:solidFill>
                  <a:srgbClr val="003560"/>
                </a:solidFill>
              </a:rPr>
              <a:t>Thermo</a:t>
            </a:r>
            <a:r>
              <a:rPr lang="en-GB" sz="1800" dirty="0">
                <a:solidFill>
                  <a:srgbClr val="003560"/>
                </a:solidFill>
              </a:rPr>
              <a:t> IAPI to control scans in real time (via Python and C# bridging code)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can use any ViMMS controller on real samples in this manner</a:t>
            </a:r>
            <a:endParaRPr lang="en-GB" sz="2000" dirty="0">
              <a:solidFill>
                <a:srgbClr val="0035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5472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How do the real experiments work?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3C6B60-379B-461D-A3F3-D12CE8EFF7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468" y="1450189"/>
            <a:ext cx="4435510" cy="2884139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AA5CCB4A-31CB-4806-ACA2-5DEEA0423AAA}"/>
              </a:ext>
            </a:extLst>
          </p:cNvPr>
          <p:cNvSpPr/>
          <p:nvPr/>
        </p:nvSpPr>
        <p:spPr>
          <a:xfrm>
            <a:off x="7308304" y="2283718"/>
            <a:ext cx="1475657" cy="47323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35B7893-A487-4CEB-8279-28E5055D7327}"/>
              </a:ext>
            </a:extLst>
          </p:cNvPr>
          <p:cNvSpPr/>
          <p:nvPr/>
        </p:nvSpPr>
        <p:spPr>
          <a:xfrm>
            <a:off x="5148064" y="3723878"/>
            <a:ext cx="1475657" cy="47323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761511-A91E-472E-86B2-2F4F3D27A371}"/>
              </a:ext>
            </a:extLst>
          </p:cNvPr>
          <p:cNvCxnSpPr>
            <a:cxnSpLocks/>
          </p:cNvCxnSpPr>
          <p:nvPr/>
        </p:nvCxnSpPr>
        <p:spPr>
          <a:xfrm flipV="1">
            <a:off x="6372200" y="2787774"/>
            <a:ext cx="1296143" cy="936104"/>
          </a:xfrm>
          <a:prstGeom prst="straightConnector1">
            <a:avLst/>
          </a:prstGeom>
          <a:ln w="63500" cap="flat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50267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352927" cy="378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Optimise existing methods</a:t>
            </a:r>
          </a:p>
          <a:p>
            <a:pPr marL="1200150" lvl="2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Develop new single-sample DDA methods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Test / develop multi-sample DDA methods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Compare DDA and DIA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Develop new DIA deconvolution methods (ongoing)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sz="1800" dirty="0">
                <a:solidFill>
                  <a:srgbClr val="003560"/>
                </a:solidFill>
              </a:rPr>
              <a:t>Future plans: there are a lots of options. Suggestions very welcome!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6120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What have we used ViMMS to do?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7" name="Picture 2" descr="ViMMS Logo">
            <a:extLst>
              <a:ext uri="{FF2B5EF4-FFF2-40B4-BE49-F238E27FC236}">
                <a16:creationId xmlns:a16="http://schemas.microsoft.com/office/drawing/2014/main" id="{FB8F66A2-C60C-4266-8459-E8243236B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997273"/>
            <a:ext cx="3049694" cy="233221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5302661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5472607" cy="2841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A few different DDA methods are currently implemented within ViMMS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can use the simulated environment to test different parameter settings on a previously collected sample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Advantage: No machine time or sample costs. Optimised performance for next DDA acquisition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446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Optimising DDA acquisition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1800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3528391" cy="2713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compared performance of our ViMMS Top-N controller (simulated chemicals) vs machine Top-N (same real sample)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Results show simulations in ViMMS closely match the real performance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446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Optimising Top-N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3074" name="Picture 2" descr="Metabolites 09 00219 g006 550">
            <a:extLst>
              <a:ext uri="{FF2B5EF4-FFF2-40B4-BE49-F238E27FC236}">
                <a16:creationId xmlns:a16="http://schemas.microsoft.com/office/drawing/2014/main" id="{049A9C30-D1E3-4AFD-AD0E-D179B0154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7746" y="1102593"/>
            <a:ext cx="5238750" cy="298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EA0B4D-701B-41D2-A168-CE54BF72B85B}"/>
              </a:ext>
            </a:extLst>
          </p:cNvPr>
          <p:cNvSpPr txBox="1"/>
          <p:nvPr/>
        </p:nvSpPr>
        <p:spPr>
          <a:xfrm>
            <a:off x="5796136" y="4155926"/>
            <a:ext cx="3188382" cy="830997"/>
          </a:xfrm>
          <a:prstGeom prst="rect">
            <a:avLst/>
          </a:prstGeom>
          <a:noFill/>
          <a:ln w="44450">
            <a:solidFill>
              <a:srgbClr val="00355F"/>
            </a:solidFill>
          </a:ln>
        </p:spPr>
        <p:txBody>
          <a:bodyPr wrap="square" rtlCol="0">
            <a:spAutoFit/>
          </a:bodyPr>
          <a:lstStyle/>
          <a:p>
            <a:r>
              <a:rPr lang="en-GB" sz="1200" dirty="0"/>
              <a:t>Wandy, J., </a:t>
            </a:r>
            <a:r>
              <a:rPr lang="en-GB" sz="1200" b="1" u="sng" dirty="0"/>
              <a:t>Davies, V.,</a:t>
            </a:r>
            <a:r>
              <a:rPr lang="en-GB" sz="1200" dirty="0"/>
              <a:t> et al. (2019). In silico optimization of mass spectrometry fragmentation strategies in metabolomics. </a:t>
            </a:r>
            <a:r>
              <a:rPr lang="en-GB" sz="1200" i="1" dirty="0"/>
              <a:t>Metabolites</a:t>
            </a:r>
            <a:r>
              <a:rPr lang="en-GB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189278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4" y="1203598"/>
            <a:ext cx="8568951" cy="1051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can also develop new methods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motivated our methods to avoid repeated fragmentation events (e.g. below)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can then compare them against Top-N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Developing new DDA methods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52EBB1-2336-4066-A8C3-E5060D4D3585}"/>
              </a:ext>
            </a:extLst>
          </p:cNvPr>
          <p:cNvSpPr txBox="1"/>
          <p:nvPr/>
        </p:nvSpPr>
        <p:spPr>
          <a:xfrm>
            <a:off x="5868144" y="4371950"/>
            <a:ext cx="3113420" cy="646331"/>
          </a:xfrm>
          <a:prstGeom prst="rect">
            <a:avLst/>
          </a:prstGeom>
          <a:noFill/>
          <a:ln w="44450">
            <a:solidFill>
              <a:srgbClr val="00355F"/>
            </a:solidFill>
          </a:ln>
        </p:spPr>
        <p:txBody>
          <a:bodyPr wrap="square" rtlCol="0">
            <a:spAutoFit/>
          </a:bodyPr>
          <a:lstStyle/>
          <a:p>
            <a:r>
              <a:rPr lang="en-GB" sz="1200" b="1" u="sng" dirty="0"/>
              <a:t>Davies, V.</a:t>
            </a:r>
            <a:r>
              <a:rPr lang="en-GB" sz="1200" dirty="0"/>
              <a:t>, et al. (2021). Rapid development of improved data-dependent acquisition strategies. </a:t>
            </a:r>
            <a:r>
              <a:rPr lang="en-GB" sz="1200" i="1" dirty="0"/>
              <a:t>Analytical chemistry</a:t>
            </a:r>
            <a:r>
              <a:rPr lang="en-GB" sz="1200" dirty="0"/>
              <a:t>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4A172C2-DDBC-49E4-95A7-A40E5FAE3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2873394"/>
            <a:ext cx="8375576" cy="129223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75F2434D-0F71-482C-9770-E3D0DCCA18E1}"/>
              </a:ext>
            </a:extLst>
          </p:cNvPr>
          <p:cNvSpPr/>
          <p:nvPr/>
        </p:nvSpPr>
        <p:spPr>
          <a:xfrm rot="16200000">
            <a:off x="966291" y="3441155"/>
            <a:ext cx="442664" cy="4320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7629E7C-5305-4FAE-BA94-E4D6247F1152}"/>
              </a:ext>
            </a:extLst>
          </p:cNvPr>
          <p:cNvSpPr/>
          <p:nvPr/>
        </p:nvSpPr>
        <p:spPr>
          <a:xfrm rot="16200000">
            <a:off x="6357532" y="3394514"/>
            <a:ext cx="442664" cy="4320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855B8EF-0C25-442D-A3FE-A786C0430BDC}"/>
              </a:ext>
            </a:extLst>
          </p:cNvPr>
          <p:cNvSpPr/>
          <p:nvPr/>
        </p:nvSpPr>
        <p:spPr>
          <a:xfrm rot="16200000">
            <a:off x="3198539" y="3372223"/>
            <a:ext cx="442664" cy="4320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29DA951-81B3-4EB2-8239-2E5641F173A3}"/>
              </a:ext>
            </a:extLst>
          </p:cNvPr>
          <p:cNvSpPr/>
          <p:nvPr/>
        </p:nvSpPr>
        <p:spPr>
          <a:xfrm rot="16200000">
            <a:off x="8383116" y="3372223"/>
            <a:ext cx="442664" cy="4320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7F0BC7C-FE91-4635-8468-F314822F4111}"/>
              </a:ext>
            </a:extLst>
          </p:cNvPr>
          <p:cNvSpPr/>
          <p:nvPr/>
        </p:nvSpPr>
        <p:spPr>
          <a:xfrm rot="16200000">
            <a:off x="7419545" y="3388527"/>
            <a:ext cx="442664" cy="4320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93472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62">
            <a:extLst>
              <a:ext uri="{FF2B5EF4-FFF2-40B4-BE49-F238E27FC236}">
                <a16:creationId xmlns:a16="http://schemas.microsoft.com/office/drawing/2014/main" id="{4857EF20-4C85-40BA-867B-2964F3EE8B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3756796"/>
              </p:ext>
            </p:extLst>
          </p:nvPr>
        </p:nvGraphicFramePr>
        <p:xfrm>
          <a:off x="2927692" y="2013381"/>
          <a:ext cx="3084468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35378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2C3FDA9B-1EC0-4D09-97DA-270FDC649C91}"/>
              </a:ext>
            </a:extLst>
          </p:cNvPr>
          <p:cNvSpPr/>
          <p:nvPr/>
        </p:nvSpPr>
        <p:spPr>
          <a:xfrm rot="10800000">
            <a:off x="4054196" y="3964762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E38A69B-A6A8-4BE6-B136-EE202653DB37}"/>
              </a:ext>
            </a:extLst>
          </p:cNvPr>
          <p:cNvSpPr/>
          <p:nvPr/>
        </p:nvSpPr>
        <p:spPr>
          <a:xfrm>
            <a:off x="4333906" y="450917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Flowchart: Terminator 11">
            <a:extLst>
              <a:ext uri="{FF2B5EF4-FFF2-40B4-BE49-F238E27FC236}">
                <a16:creationId xmlns:a16="http://schemas.microsoft.com/office/drawing/2014/main" id="{9CAEDA4F-2D1C-40D4-9FF9-B9FA6F1A15C1}"/>
              </a:ext>
            </a:extLst>
          </p:cNvPr>
          <p:cNvSpPr/>
          <p:nvPr/>
        </p:nvSpPr>
        <p:spPr>
          <a:xfrm>
            <a:off x="3504508" y="3418625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38C98EC0-91E7-4025-A0DF-7F71A9D6E182}"/>
              </a:ext>
            </a:extLst>
          </p:cNvPr>
          <p:cNvSpPr/>
          <p:nvPr/>
        </p:nvSpPr>
        <p:spPr>
          <a:xfrm>
            <a:off x="4042652" y="3394487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FFE39ED2-51E1-4A4C-9C7D-761B9E6D583D}"/>
              </a:ext>
            </a:extLst>
          </p:cNvPr>
          <p:cNvSpPr/>
          <p:nvPr/>
        </p:nvSpPr>
        <p:spPr>
          <a:xfrm>
            <a:off x="4869938" y="448201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07D0DCB2-0992-4BBC-979A-414F034EEC0E}"/>
              </a:ext>
            </a:extLst>
          </p:cNvPr>
          <p:cNvSpPr/>
          <p:nvPr/>
        </p:nvSpPr>
        <p:spPr>
          <a:xfrm>
            <a:off x="3508880" y="2584089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EDB0AECB-9AA0-483D-B3E5-5430958B0F16}"/>
              </a:ext>
            </a:extLst>
          </p:cNvPr>
          <p:cNvSpPr/>
          <p:nvPr/>
        </p:nvSpPr>
        <p:spPr>
          <a:xfrm>
            <a:off x="4891057" y="3138662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BEFF232C-D60D-4095-83CA-794C1BA33656}"/>
              </a:ext>
            </a:extLst>
          </p:cNvPr>
          <p:cNvSpPr/>
          <p:nvPr/>
        </p:nvSpPr>
        <p:spPr>
          <a:xfrm>
            <a:off x="5402671" y="3109964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9DFB3940-9561-4C3E-92FF-35D490562AA8}"/>
              </a:ext>
            </a:extLst>
          </p:cNvPr>
          <p:cNvSpPr/>
          <p:nvPr/>
        </p:nvSpPr>
        <p:spPr>
          <a:xfrm>
            <a:off x="4580204" y="2554924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CBD3FAD2-D293-421A-BFC8-6BFD1E1F2229}"/>
              </a:ext>
            </a:extLst>
          </p:cNvPr>
          <p:cNvSpPr/>
          <p:nvPr/>
        </p:nvSpPr>
        <p:spPr>
          <a:xfrm>
            <a:off x="3747342" y="2554924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9FC4D37-DC2A-4BCC-BE8C-C5D964929E6D}"/>
              </a:ext>
            </a:extLst>
          </p:cNvPr>
          <p:cNvSpPr/>
          <p:nvPr/>
        </p:nvSpPr>
        <p:spPr>
          <a:xfrm rot="16200000">
            <a:off x="3985855" y="1803761"/>
            <a:ext cx="526473" cy="169876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CFAC66C-B92D-405C-8EC1-061E88F3BF6F}"/>
              </a:ext>
            </a:extLst>
          </p:cNvPr>
          <p:cNvCxnSpPr>
            <a:cxnSpLocks/>
            <a:endCxn id="21" idx="0"/>
          </p:cNvCxnSpPr>
          <p:nvPr/>
        </p:nvCxnSpPr>
        <p:spPr>
          <a:xfrm flipV="1">
            <a:off x="1967345" y="2653146"/>
            <a:ext cx="1432362" cy="58881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2DA0B825-52C2-43BC-82B1-7D49D7DC3E38}"/>
              </a:ext>
            </a:extLst>
          </p:cNvPr>
          <p:cNvSpPr txBox="1">
            <a:spLocks/>
          </p:cNvSpPr>
          <p:nvPr/>
        </p:nvSpPr>
        <p:spPr>
          <a:xfrm rot="19652491">
            <a:off x="411091" y="2658334"/>
            <a:ext cx="2758148" cy="106890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 fontAlgn="auto">
              <a:spcBef>
                <a:spcPts val="75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prstClr val="black"/>
                </a:solidFill>
                <a:latin typeface="Calibri" panose="020F0502020204030204"/>
              </a:rPr>
              <a:t>Generally, hitting a ship twice does not help 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4F1DE8-0ED8-92F0-D254-9D2CA8C1D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7A7A9E-9C30-3DD8-373F-F27F6C0D940F}"/>
              </a:ext>
            </a:extLst>
          </p:cNvPr>
          <p:cNvSpPr txBox="1"/>
          <p:nvPr/>
        </p:nvSpPr>
        <p:spPr>
          <a:xfrm>
            <a:off x="2195736" y="411510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Problem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3AC678-0015-5CDE-ACBE-F46903472F18}"/>
              </a:ext>
            </a:extLst>
          </p:cNvPr>
          <p:cNvSpPr txBox="1"/>
          <p:nvPr/>
        </p:nvSpPr>
        <p:spPr>
          <a:xfrm>
            <a:off x="107504" y="1203598"/>
            <a:ext cx="856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Double bombing / fragmenting is a major problem</a:t>
            </a:r>
          </a:p>
        </p:txBody>
      </p:sp>
    </p:spTree>
    <p:extLst>
      <p:ext uri="{BB962C8B-B14F-4D97-AF65-F5344CB8AC3E}">
        <p14:creationId xmlns:p14="http://schemas.microsoft.com/office/powerpoint/2010/main" val="2559459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4969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Samples can be extremely varied, but standard option is blood, urine, </a:t>
            </a:r>
            <a:r>
              <a:rPr lang="en-US" sz="2000" dirty="0" err="1"/>
              <a:t>etc</a:t>
            </a:r>
            <a:r>
              <a:rPr lang="en-US" sz="2000" dirty="0"/>
              <a:t> – We use beer!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No data protection issues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Cheap and easily available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Similar enough for method development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228585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Metabolomics Mass Spectrometry Experiments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46" name="Google Shape;61;p14">
            <a:extLst>
              <a:ext uri="{FF2B5EF4-FFF2-40B4-BE49-F238E27FC236}">
                <a16:creationId xmlns:a16="http://schemas.microsoft.com/office/drawing/2014/main" id="{EABCEFD7-8A47-CF21-4CC1-054F2DE7AD68}"/>
              </a:ext>
            </a:extLst>
          </p:cNvPr>
          <p:cNvSpPr/>
          <p:nvPr/>
        </p:nvSpPr>
        <p:spPr>
          <a:xfrm>
            <a:off x="539552" y="2972031"/>
            <a:ext cx="1382336" cy="1935742"/>
          </a:xfrm>
          <a:prstGeom prst="flowChartManualOperation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75;p14">
            <a:extLst>
              <a:ext uri="{FF2B5EF4-FFF2-40B4-BE49-F238E27FC236}">
                <a16:creationId xmlns:a16="http://schemas.microsoft.com/office/drawing/2014/main" id="{CD08A08F-AFE0-A905-1CFB-E4CF5E73D9C9}"/>
              </a:ext>
            </a:extLst>
          </p:cNvPr>
          <p:cNvSpPr/>
          <p:nvPr/>
        </p:nvSpPr>
        <p:spPr>
          <a:xfrm>
            <a:off x="950748" y="391848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76;p14">
            <a:extLst>
              <a:ext uri="{FF2B5EF4-FFF2-40B4-BE49-F238E27FC236}">
                <a16:creationId xmlns:a16="http://schemas.microsoft.com/office/drawing/2014/main" id="{7DAF0990-D533-2BE8-EF07-4A39EB8F29EE}"/>
              </a:ext>
            </a:extLst>
          </p:cNvPr>
          <p:cNvSpPr/>
          <p:nvPr/>
        </p:nvSpPr>
        <p:spPr>
          <a:xfrm>
            <a:off x="1393858" y="440852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77;p14">
            <a:extLst>
              <a:ext uri="{FF2B5EF4-FFF2-40B4-BE49-F238E27FC236}">
                <a16:creationId xmlns:a16="http://schemas.microsoft.com/office/drawing/2014/main" id="{E48FD1FC-F5D3-83C6-3ABB-4109952FB118}"/>
              </a:ext>
            </a:extLst>
          </p:cNvPr>
          <p:cNvSpPr/>
          <p:nvPr/>
        </p:nvSpPr>
        <p:spPr>
          <a:xfrm>
            <a:off x="1140639" y="337343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78;p14">
            <a:extLst>
              <a:ext uri="{FF2B5EF4-FFF2-40B4-BE49-F238E27FC236}">
                <a16:creationId xmlns:a16="http://schemas.microsoft.com/office/drawing/2014/main" id="{4751E519-7079-DDC9-9FB2-717224825E25}"/>
              </a:ext>
            </a:extLst>
          </p:cNvPr>
          <p:cNvSpPr/>
          <p:nvPr/>
        </p:nvSpPr>
        <p:spPr>
          <a:xfrm>
            <a:off x="770584" y="317998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79;p14">
            <a:extLst>
              <a:ext uri="{FF2B5EF4-FFF2-40B4-BE49-F238E27FC236}">
                <a16:creationId xmlns:a16="http://schemas.microsoft.com/office/drawing/2014/main" id="{79483034-5D88-A516-A7F0-960125C5A6E3}"/>
              </a:ext>
            </a:extLst>
          </p:cNvPr>
          <p:cNvSpPr/>
          <p:nvPr/>
        </p:nvSpPr>
        <p:spPr>
          <a:xfrm>
            <a:off x="950748" y="440852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80;p14">
            <a:extLst>
              <a:ext uri="{FF2B5EF4-FFF2-40B4-BE49-F238E27FC236}">
                <a16:creationId xmlns:a16="http://schemas.microsoft.com/office/drawing/2014/main" id="{CA8D3B48-9611-71F7-2CDB-3BDBE7A454C7}"/>
              </a:ext>
            </a:extLst>
          </p:cNvPr>
          <p:cNvSpPr/>
          <p:nvPr/>
        </p:nvSpPr>
        <p:spPr>
          <a:xfrm>
            <a:off x="1393858" y="372503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81;p14">
            <a:extLst>
              <a:ext uri="{FF2B5EF4-FFF2-40B4-BE49-F238E27FC236}">
                <a16:creationId xmlns:a16="http://schemas.microsoft.com/office/drawing/2014/main" id="{D94AF7A0-FFAD-C79E-367A-6F5D8893559F}"/>
              </a:ext>
            </a:extLst>
          </p:cNvPr>
          <p:cNvSpPr/>
          <p:nvPr/>
        </p:nvSpPr>
        <p:spPr>
          <a:xfrm>
            <a:off x="1574022" y="3179989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82;p14">
            <a:extLst>
              <a:ext uri="{FF2B5EF4-FFF2-40B4-BE49-F238E27FC236}">
                <a16:creationId xmlns:a16="http://schemas.microsoft.com/office/drawing/2014/main" id="{EC704431-68EB-0ACC-6CA2-4DC41D3DA571}"/>
              </a:ext>
            </a:extLst>
          </p:cNvPr>
          <p:cNvSpPr/>
          <p:nvPr/>
        </p:nvSpPr>
        <p:spPr>
          <a:xfrm>
            <a:off x="770584" y="3549235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83;p14">
            <a:extLst>
              <a:ext uri="{FF2B5EF4-FFF2-40B4-BE49-F238E27FC236}">
                <a16:creationId xmlns:a16="http://schemas.microsoft.com/office/drawing/2014/main" id="{0F3D2328-1954-539A-7367-8C1A13BAAC4D}"/>
              </a:ext>
            </a:extLst>
          </p:cNvPr>
          <p:cNvSpPr/>
          <p:nvPr/>
        </p:nvSpPr>
        <p:spPr>
          <a:xfrm>
            <a:off x="1320816" y="4066778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62;p14">
            <a:extLst>
              <a:ext uri="{FF2B5EF4-FFF2-40B4-BE49-F238E27FC236}">
                <a16:creationId xmlns:a16="http://schemas.microsoft.com/office/drawing/2014/main" id="{6527EB3C-E31A-79F7-36BC-2D23F8C90C98}"/>
              </a:ext>
            </a:extLst>
          </p:cNvPr>
          <p:cNvSpPr/>
          <p:nvPr/>
        </p:nvSpPr>
        <p:spPr>
          <a:xfrm>
            <a:off x="2411760" y="3673895"/>
            <a:ext cx="1215973" cy="532013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Ionisation</a:t>
            </a:r>
            <a:endParaRPr sz="1800" dirty="0"/>
          </a:p>
        </p:txBody>
      </p:sp>
      <p:cxnSp>
        <p:nvCxnSpPr>
          <p:cNvPr id="57" name="Google Shape;63;p14">
            <a:extLst>
              <a:ext uri="{FF2B5EF4-FFF2-40B4-BE49-F238E27FC236}">
                <a16:creationId xmlns:a16="http://schemas.microsoft.com/office/drawing/2014/main" id="{D70D31D1-94FC-8CCD-BE2C-88062E93D251}"/>
              </a:ext>
            </a:extLst>
          </p:cNvPr>
          <p:cNvCxnSpPr>
            <a:cxnSpLocks/>
            <a:stCxn id="46" idx="3"/>
            <a:endCxn id="56" idx="1"/>
          </p:cNvCxnSpPr>
          <p:nvPr/>
        </p:nvCxnSpPr>
        <p:spPr>
          <a:xfrm>
            <a:off x="1783654" y="3939902"/>
            <a:ext cx="628106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9153198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62">
            <a:extLst>
              <a:ext uri="{FF2B5EF4-FFF2-40B4-BE49-F238E27FC236}">
                <a16:creationId xmlns:a16="http://schemas.microsoft.com/office/drawing/2014/main" id="{4857EF20-4C85-40BA-867B-2964F3EE8B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4538773"/>
              </p:ext>
            </p:extLst>
          </p:nvPr>
        </p:nvGraphicFramePr>
        <p:xfrm>
          <a:off x="2927692" y="2013381"/>
          <a:ext cx="3084468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35378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2C3FDA9B-1EC0-4D09-97DA-270FDC649C91}"/>
              </a:ext>
            </a:extLst>
          </p:cNvPr>
          <p:cNvSpPr/>
          <p:nvPr/>
        </p:nvSpPr>
        <p:spPr>
          <a:xfrm rot="10800000">
            <a:off x="4054196" y="3964762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E38A69B-A6A8-4BE6-B136-EE202653DB37}"/>
              </a:ext>
            </a:extLst>
          </p:cNvPr>
          <p:cNvSpPr/>
          <p:nvPr/>
        </p:nvSpPr>
        <p:spPr>
          <a:xfrm>
            <a:off x="4333906" y="450917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Flowchart: Terminator 11">
            <a:extLst>
              <a:ext uri="{FF2B5EF4-FFF2-40B4-BE49-F238E27FC236}">
                <a16:creationId xmlns:a16="http://schemas.microsoft.com/office/drawing/2014/main" id="{9CAEDA4F-2D1C-40D4-9FF9-B9FA6F1A15C1}"/>
              </a:ext>
            </a:extLst>
          </p:cNvPr>
          <p:cNvSpPr/>
          <p:nvPr/>
        </p:nvSpPr>
        <p:spPr>
          <a:xfrm>
            <a:off x="3504508" y="3418625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38C98EC0-91E7-4025-A0DF-7F71A9D6E182}"/>
              </a:ext>
            </a:extLst>
          </p:cNvPr>
          <p:cNvSpPr/>
          <p:nvPr/>
        </p:nvSpPr>
        <p:spPr>
          <a:xfrm>
            <a:off x="4042652" y="3394487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FFE39ED2-51E1-4A4C-9C7D-761B9E6D583D}"/>
              </a:ext>
            </a:extLst>
          </p:cNvPr>
          <p:cNvSpPr/>
          <p:nvPr/>
        </p:nvSpPr>
        <p:spPr>
          <a:xfrm>
            <a:off x="4869938" y="448201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07D0DCB2-0992-4BBC-979A-414F034EEC0E}"/>
              </a:ext>
            </a:extLst>
          </p:cNvPr>
          <p:cNvSpPr/>
          <p:nvPr/>
        </p:nvSpPr>
        <p:spPr>
          <a:xfrm>
            <a:off x="3508880" y="2584089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EDB0AECB-9AA0-483D-B3E5-5430958B0F16}"/>
              </a:ext>
            </a:extLst>
          </p:cNvPr>
          <p:cNvSpPr/>
          <p:nvPr/>
        </p:nvSpPr>
        <p:spPr>
          <a:xfrm>
            <a:off x="4891057" y="3138662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BEFF232C-D60D-4095-83CA-794C1BA33656}"/>
              </a:ext>
            </a:extLst>
          </p:cNvPr>
          <p:cNvSpPr/>
          <p:nvPr/>
        </p:nvSpPr>
        <p:spPr>
          <a:xfrm>
            <a:off x="5402671" y="3109964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9DFB3940-9561-4C3E-92FF-35D490562AA8}"/>
              </a:ext>
            </a:extLst>
          </p:cNvPr>
          <p:cNvSpPr/>
          <p:nvPr/>
        </p:nvSpPr>
        <p:spPr>
          <a:xfrm>
            <a:off x="4580204" y="2554924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CBD3FAD2-D293-421A-BFC8-6BFD1E1F2229}"/>
              </a:ext>
            </a:extLst>
          </p:cNvPr>
          <p:cNvSpPr/>
          <p:nvPr/>
        </p:nvSpPr>
        <p:spPr>
          <a:xfrm>
            <a:off x="3747342" y="2554924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9FC4D37-DC2A-4BCC-BE8C-C5D964929E6D}"/>
              </a:ext>
            </a:extLst>
          </p:cNvPr>
          <p:cNvSpPr/>
          <p:nvPr/>
        </p:nvSpPr>
        <p:spPr>
          <a:xfrm rot="16200000">
            <a:off x="4467830" y="2387587"/>
            <a:ext cx="526473" cy="59791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4440F6F-6328-469E-9B68-31604198E2C4}"/>
              </a:ext>
            </a:extLst>
          </p:cNvPr>
          <p:cNvSpPr/>
          <p:nvPr/>
        </p:nvSpPr>
        <p:spPr>
          <a:xfrm rot="16200000">
            <a:off x="4205580" y="3539725"/>
            <a:ext cx="408964" cy="102599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81FF3A9-B93A-4B8D-916C-5DB89D90DFD4}"/>
              </a:ext>
            </a:extLst>
          </p:cNvPr>
          <p:cNvCxnSpPr>
            <a:cxnSpLocks/>
            <a:endCxn id="24" idx="4"/>
          </p:cNvCxnSpPr>
          <p:nvPr/>
        </p:nvCxnSpPr>
        <p:spPr>
          <a:xfrm flipH="1">
            <a:off x="4923060" y="3639226"/>
            <a:ext cx="1815397" cy="41349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3E24100D-4716-4822-8C0A-47C7A30CA5E0}"/>
              </a:ext>
            </a:extLst>
          </p:cNvPr>
          <p:cNvSpPr txBox="1">
            <a:spLocks/>
          </p:cNvSpPr>
          <p:nvPr/>
        </p:nvSpPr>
        <p:spPr>
          <a:xfrm rot="1753761">
            <a:off x="6588782" y="3062244"/>
            <a:ext cx="1841340" cy="83032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 fontAlgn="auto">
              <a:spcBef>
                <a:spcPts val="75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prstClr val="black"/>
                </a:solidFill>
                <a:latin typeface="Calibri" panose="020F0502020204030204"/>
              </a:rPr>
              <a:t>We could have moved the second bomb to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3D8D2A-ECA1-1D6D-88BD-9C070E9DF9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2732AF-B8A1-780F-6A87-560FFC7DD8EF}"/>
              </a:ext>
            </a:extLst>
          </p:cNvPr>
          <p:cNvSpPr txBox="1"/>
          <p:nvPr/>
        </p:nvSpPr>
        <p:spPr>
          <a:xfrm>
            <a:off x="2195736" y="411510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Problem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B30A33-7509-0075-EC72-AAEDCBE7B5BF}"/>
              </a:ext>
            </a:extLst>
          </p:cNvPr>
          <p:cNvSpPr txBox="1"/>
          <p:nvPr/>
        </p:nvSpPr>
        <p:spPr>
          <a:xfrm>
            <a:off x="107504" y="1203598"/>
            <a:ext cx="856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Double bombing / fragmenting is a major problem</a:t>
            </a:r>
          </a:p>
        </p:txBody>
      </p:sp>
    </p:spTree>
    <p:extLst>
      <p:ext uri="{BB962C8B-B14F-4D97-AF65-F5344CB8AC3E}">
        <p14:creationId xmlns:p14="http://schemas.microsoft.com/office/powerpoint/2010/main" val="38245059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62">
            <a:extLst>
              <a:ext uri="{FF2B5EF4-FFF2-40B4-BE49-F238E27FC236}">
                <a16:creationId xmlns:a16="http://schemas.microsoft.com/office/drawing/2014/main" id="{4857EF20-4C85-40BA-867B-2964F3EE8B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769218"/>
              </p:ext>
            </p:extLst>
          </p:nvPr>
        </p:nvGraphicFramePr>
        <p:xfrm>
          <a:off x="2927692" y="2013381"/>
          <a:ext cx="3084468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35378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2C3FDA9B-1EC0-4D09-97DA-270FDC649C91}"/>
              </a:ext>
            </a:extLst>
          </p:cNvPr>
          <p:cNvSpPr/>
          <p:nvPr/>
        </p:nvSpPr>
        <p:spPr>
          <a:xfrm rot="10800000">
            <a:off x="4054196" y="3964762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E38A69B-A6A8-4BE6-B136-EE202653DB37}"/>
              </a:ext>
            </a:extLst>
          </p:cNvPr>
          <p:cNvSpPr/>
          <p:nvPr/>
        </p:nvSpPr>
        <p:spPr>
          <a:xfrm>
            <a:off x="4333906" y="450917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Flowchart: Terminator 11">
            <a:extLst>
              <a:ext uri="{FF2B5EF4-FFF2-40B4-BE49-F238E27FC236}">
                <a16:creationId xmlns:a16="http://schemas.microsoft.com/office/drawing/2014/main" id="{9CAEDA4F-2D1C-40D4-9FF9-B9FA6F1A15C1}"/>
              </a:ext>
            </a:extLst>
          </p:cNvPr>
          <p:cNvSpPr/>
          <p:nvPr/>
        </p:nvSpPr>
        <p:spPr>
          <a:xfrm>
            <a:off x="3504508" y="3418625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38C98EC0-91E7-4025-A0DF-7F71A9D6E182}"/>
              </a:ext>
            </a:extLst>
          </p:cNvPr>
          <p:cNvSpPr/>
          <p:nvPr/>
        </p:nvSpPr>
        <p:spPr>
          <a:xfrm>
            <a:off x="4042652" y="3394487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FFE39ED2-51E1-4A4C-9C7D-761B9E6D583D}"/>
              </a:ext>
            </a:extLst>
          </p:cNvPr>
          <p:cNvSpPr/>
          <p:nvPr/>
        </p:nvSpPr>
        <p:spPr>
          <a:xfrm>
            <a:off x="4869938" y="448201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07D0DCB2-0992-4BBC-979A-414F034EEC0E}"/>
              </a:ext>
            </a:extLst>
          </p:cNvPr>
          <p:cNvSpPr/>
          <p:nvPr/>
        </p:nvSpPr>
        <p:spPr>
          <a:xfrm>
            <a:off x="3508880" y="2584089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EDB0AECB-9AA0-483D-B3E5-5430958B0F16}"/>
              </a:ext>
            </a:extLst>
          </p:cNvPr>
          <p:cNvSpPr/>
          <p:nvPr/>
        </p:nvSpPr>
        <p:spPr>
          <a:xfrm>
            <a:off x="4891057" y="3138662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BEFF232C-D60D-4095-83CA-794C1BA33656}"/>
              </a:ext>
            </a:extLst>
          </p:cNvPr>
          <p:cNvSpPr/>
          <p:nvPr/>
        </p:nvSpPr>
        <p:spPr>
          <a:xfrm>
            <a:off x="5402671" y="3109964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9DFB3940-9561-4C3E-92FF-35D490562AA8}"/>
              </a:ext>
            </a:extLst>
          </p:cNvPr>
          <p:cNvSpPr/>
          <p:nvPr/>
        </p:nvSpPr>
        <p:spPr>
          <a:xfrm>
            <a:off x="4580204" y="393760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CBD3FAD2-D293-421A-BFC8-6BFD1E1F2229}"/>
              </a:ext>
            </a:extLst>
          </p:cNvPr>
          <p:cNvSpPr/>
          <p:nvPr/>
        </p:nvSpPr>
        <p:spPr>
          <a:xfrm>
            <a:off x="3747342" y="2554924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4440F6F-6328-469E-9B68-31604198E2C4}"/>
              </a:ext>
            </a:extLst>
          </p:cNvPr>
          <p:cNvSpPr/>
          <p:nvPr/>
        </p:nvSpPr>
        <p:spPr>
          <a:xfrm rot="16200000">
            <a:off x="4205580" y="3539725"/>
            <a:ext cx="408964" cy="102599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81FF3A9-B93A-4B8D-916C-5DB89D90DFD4}"/>
              </a:ext>
            </a:extLst>
          </p:cNvPr>
          <p:cNvCxnSpPr>
            <a:cxnSpLocks/>
            <a:endCxn id="24" idx="4"/>
          </p:cNvCxnSpPr>
          <p:nvPr/>
        </p:nvCxnSpPr>
        <p:spPr>
          <a:xfrm flipH="1">
            <a:off x="4923060" y="3639226"/>
            <a:ext cx="1815397" cy="41349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3E24100D-4716-4822-8C0A-47C7A30CA5E0}"/>
              </a:ext>
            </a:extLst>
          </p:cNvPr>
          <p:cNvSpPr txBox="1">
            <a:spLocks/>
          </p:cNvSpPr>
          <p:nvPr/>
        </p:nvSpPr>
        <p:spPr>
          <a:xfrm rot="1753761">
            <a:off x="6588782" y="3062244"/>
            <a:ext cx="1841340" cy="83032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 fontAlgn="auto">
              <a:spcBef>
                <a:spcPts val="75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prstClr val="black"/>
                </a:solidFill>
                <a:latin typeface="Calibri" panose="020F0502020204030204"/>
              </a:rPr>
              <a:t>We could have moved the second bomb to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8D8991-B2E8-6BEC-57D9-9A429B1675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B2ECFC-4ECA-DE73-5707-11468150FB3B}"/>
              </a:ext>
            </a:extLst>
          </p:cNvPr>
          <p:cNvSpPr txBox="1"/>
          <p:nvPr/>
        </p:nvSpPr>
        <p:spPr>
          <a:xfrm>
            <a:off x="2195736" y="411510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Problem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D9116A-32A1-7D6F-26D4-5642A1C9D397}"/>
              </a:ext>
            </a:extLst>
          </p:cNvPr>
          <p:cNvSpPr txBox="1"/>
          <p:nvPr/>
        </p:nvSpPr>
        <p:spPr>
          <a:xfrm>
            <a:off x="107504" y="1203598"/>
            <a:ext cx="856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Double bombing / fragmenting is a major problem</a:t>
            </a:r>
          </a:p>
        </p:txBody>
      </p:sp>
    </p:spTree>
    <p:extLst>
      <p:ext uri="{BB962C8B-B14F-4D97-AF65-F5344CB8AC3E}">
        <p14:creationId xmlns:p14="http://schemas.microsoft.com/office/powerpoint/2010/main" val="21429378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0D012EF5-34C3-4436-AA77-71439E01A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5819846"/>
              </p:ext>
            </p:extLst>
          </p:nvPr>
        </p:nvGraphicFramePr>
        <p:xfrm>
          <a:off x="2927692" y="2013381"/>
          <a:ext cx="3084468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35378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67C4B9A1-FE9E-4640-926D-DE4DD5D79FED}"/>
              </a:ext>
            </a:extLst>
          </p:cNvPr>
          <p:cNvSpPr/>
          <p:nvPr/>
        </p:nvSpPr>
        <p:spPr>
          <a:xfrm rot="10800000">
            <a:off x="4054196" y="3964762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D73C0AAC-BEFC-4C12-97B9-788EB545DFA1}"/>
              </a:ext>
            </a:extLst>
          </p:cNvPr>
          <p:cNvSpPr/>
          <p:nvPr/>
        </p:nvSpPr>
        <p:spPr>
          <a:xfrm>
            <a:off x="4333906" y="450917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id="{CD3F2496-810B-455E-A386-7FA5E90DBD58}"/>
              </a:ext>
            </a:extLst>
          </p:cNvPr>
          <p:cNvSpPr/>
          <p:nvPr/>
        </p:nvSpPr>
        <p:spPr>
          <a:xfrm>
            <a:off x="3504508" y="3418625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B9A1CEDC-FD26-4EA5-83AD-9726568177EB}"/>
              </a:ext>
            </a:extLst>
          </p:cNvPr>
          <p:cNvSpPr/>
          <p:nvPr/>
        </p:nvSpPr>
        <p:spPr>
          <a:xfrm>
            <a:off x="4042652" y="3394487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Multiplication Sign 8">
            <a:extLst>
              <a:ext uri="{FF2B5EF4-FFF2-40B4-BE49-F238E27FC236}">
                <a16:creationId xmlns:a16="http://schemas.microsoft.com/office/drawing/2014/main" id="{5109C00F-DEEB-4655-9BAF-26D1B2369E2A}"/>
              </a:ext>
            </a:extLst>
          </p:cNvPr>
          <p:cNvSpPr/>
          <p:nvPr/>
        </p:nvSpPr>
        <p:spPr>
          <a:xfrm>
            <a:off x="4869938" y="448201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B31DE13E-A030-4D7E-A69C-5FA985B9C0B7}"/>
              </a:ext>
            </a:extLst>
          </p:cNvPr>
          <p:cNvSpPr/>
          <p:nvPr/>
        </p:nvSpPr>
        <p:spPr>
          <a:xfrm>
            <a:off x="3508880" y="2584089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EA183E5D-082E-41CB-BF08-D6D86D9589A0}"/>
              </a:ext>
            </a:extLst>
          </p:cNvPr>
          <p:cNvSpPr/>
          <p:nvPr/>
        </p:nvSpPr>
        <p:spPr>
          <a:xfrm>
            <a:off x="4891057" y="3138662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4CAF72D6-31AD-4F0B-B8E1-2476AE56F2B1}"/>
              </a:ext>
            </a:extLst>
          </p:cNvPr>
          <p:cNvSpPr/>
          <p:nvPr/>
        </p:nvSpPr>
        <p:spPr>
          <a:xfrm>
            <a:off x="5402671" y="3109964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98C914FD-5BA1-4F3B-953D-3CF41924C3D3}"/>
              </a:ext>
            </a:extLst>
          </p:cNvPr>
          <p:cNvSpPr/>
          <p:nvPr/>
        </p:nvSpPr>
        <p:spPr>
          <a:xfrm>
            <a:off x="4580204" y="393760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6A6B66E4-C2B5-40A4-8DCE-A77349414992}"/>
              </a:ext>
            </a:extLst>
          </p:cNvPr>
          <p:cNvSpPr/>
          <p:nvPr/>
        </p:nvSpPr>
        <p:spPr>
          <a:xfrm>
            <a:off x="3747342" y="2554924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F3F5539-79A3-4D21-9E85-A8BAA22403A2}"/>
              </a:ext>
            </a:extLst>
          </p:cNvPr>
          <p:cNvSpPr/>
          <p:nvPr/>
        </p:nvSpPr>
        <p:spPr>
          <a:xfrm rot="16200000">
            <a:off x="4269572" y="1520045"/>
            <a:ext cx="526473" cy="226620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9F045569-6C67-480E-86DC-1077371FBDDE}"/>
              </a:ext>
            </a:extLst>
          </p:cNvPr>
          <p:cNvSpPr/>
          <p:nvPr/>
        </p:nvSpPr>
        <p:spPr>
          <a:xfrm>
            <a:off x="4877081" y="2596373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028D930-5875-532F-B249-43925C651F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B387E65-7DFB-83FE-57C0-5766332745E9}"/>
              </a:ext>
            </a:extLst>
          </p:cNvPr>
          <p:cNvSpPr txBox="1"/>
          <p:nvPr/>
        </p:nvSpPr>
        <p:spPr>
          <a:xfrm>
            <a:off x="2195736" y="411510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Next Problem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422C13-CCD2-33B0-9CA5-77280135979E}"/>
              </a:ext>
            </a:extLst>
          </p:cNvPr>
          <p:cNvSpPr txBox="1"/>
          <p:nvPr/>
        </p:nvSpPr>
        <p:spPr>
          <a:xfrm>
            <a:off x="107504" y="1203598"/>
            <a:ext cx="856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Simple solutions become problematic if there are 2 ships together</a:t>
            </a:r>
          </a:p>
        </p:txBody>
      </p:sp>
    </p:spTree>
    <p:extLst>
      <p:ext uri="{BB962C8B-B14F-4D97-AF65-F5344CB8AC3E}">
        <p14:creationId xmlns:p14="http://schemas.microsoft.com/office/powerpoint/2010/main" val="2461811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3E64DA-D8F6-487F-AEDD-F45884AD9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02" y="1959203"/>
            <a:ext cx="8231697" cy="1663157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4F8B67EB-C040-4D05-851B-D2E6F4097203}"/>
              </a:ext>
            </a:extLst>
          </p:cNvPr>
          <p:cNvSpPr/>
          <p:nvPr/>
        </p:nvSpPr>
        <p:spPr>
          <a:xfrm rot="16200000">
            <a:off x="2955544" y="569528"/>
            <a:ext cx="439712" cy="436483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FA8CBB3-82A0-4777-B1F2-C7CC51ECD21B}"/>
              </a:ext>
            </a:extLst>
          </p:cNvPr>
          <p:cNvSpPr/>
          <p:nvPr/>
        </p:nvSpPr>
        <p:spPr>
          <a:xfrm rot="16200000">
            <a:off x="6788164" y="1458923"/>
            <a:ext cx="439712" cy="258604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5D3FD5-6849-AC95-2624-C8550B80FE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D311FAB-5ED3-FCA9-B253-8292E252A12C}"/>
              </a:ext>
            </a:extLst>
          </p:cNvPr>
          <p:cNvSpPr txBox="1"/>
          <p:nvPr/>
        </p:nvSpPr>
        <p:spPr>
          <a:xfrm>
            <a:off x="2195736" y="411510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Next Problem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826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132C00-7B6A-41D8-8A52-D15AB0E4F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147" y="1360885"/>
            <a:ext cx="6687707" cy="3782615"/>
          </a:xfrm>
          <a:prstGeom prst="rect">
            <a:avLst/>
          </a:prstGeom>
        </p:spPr>
      </p:pic>
      <p:sp>
        <p:nvSpPr>
          <p:cNvPr id="6" name="Multiplication Sign 5">
            <a:extLst>
              <a:ext uri="{FF2B5EF4-FFF2-40B4-BE49-F238E27FC236}">
                <a16:creationId xmlns:a16="http://schemas.microsoft.com/office/drawing/2014/main" id="{4BEC58D5-6D61-4F7F-AE9C-A78BB1A90F1C}"/>
              </a:ext>
            </a:extLst>
          </p:cNvPr>
          <p:cNvSpPr/>
          <p:nvPr/>
        </p:nvSpPr>
        <p:spPr>
          <a:xfrm>
            <a:off x="3125836" y="362648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06618338-93EF-4F46-91FF-1F6410A3C130}"/>
              </a:ext>
            </a:extLst>
          </p:cNvPr>
          <p:cNvSpPr/>
          <p:nvPr/>
        </p:nvSpPr>
        <p:spPr>
          <a:xfrm>
            <a:off x="4440381" y="282638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C06A6BDF-D6D5-47C1-8B3F-DA76A3695786}"/>
              </a:ext>
            </a:extLst>
          </p:cNvPr>
          <p:cNvSpPr/>
          <p:nvPr/>
        </p:nvSpPr>
        <p:spPr>
          <a:xfrm>
            <a:off x="5876180" y="395667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Multiplication Sign 8">
            <a:extLst>
              <a:ext uri="{FF2B5EF4-FFF2-40B4-BE49-F238E27FC236}">
                <a16:creationId xmlns:a16="http://schemas.microsoft.com/office/drawing/2014/main" id="{E1B9D20C-64F7-49EA-AD3E-05302DE926A6}"/>
              </a:ext>
            </a:extLst>
          </p:cNvPr>
          <p:cNvSpPr/>
          <p:nvPr/>
        </p:nvSpPr>
        <p:spPr>
          <a:xfrm>
            <a:off x="7040611" y="419084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7C7D63-5B2A-E9CF-A287-294494890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3B469B7-076D-4110-734E-A4B4E8300CC3}"/>
              </a:ext>
            </a:extLst>
          </p:cNvPr>
          <p:cNvSpPr txBox="1"/>
          <p:nvPr/>
        </p:nvSpPr>
        <p:spPr>
          <a:xfrm>
            <a:off x="2195736" y="411510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Next Problem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50301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1FA79C0-BF49-59F6-C8D8-53A2CF032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970936-28E2-CF5F-4735-DE41FC519A28}"/>
              </a:ext>
            </a:extLst>
          </p:cNvPr>
          <p:cNvSpPr txBox="1"/>
          <p:nvPr/>
        </p:nvSpPr>
        <p:spPr>
          <a:xfrm>
            <a:off x="2195736" y="411510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Top-N Scoring System</a:t>
            </a:r>
            <a:endParaRPr lang="en-GB" sz="1400" dirty="0">
              <a:solidFill>
                <a:srgbClr val="00356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76A16D1-84DF-5115-F05C-8A6247AACE13}"/>
                  </a:ext>
                </a:extLst>
              </p:cNvPr>
              <p:cNvSpPr txBox="1"/>
              <p:nvPr/>
            </p:nvSpPr>
            <p:spPr>
              <a:xfrm>
                <a:off x="168774" y="1377408"/>
                <a:ext cx="8456097" cy="3081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charset="0"/>
                  <a:buChar char="•"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After any radar scan the choice of possible places to be bombed can be scored as follows, were</a:t>
                </a:r>
              </a:p>
              <a:p>
                <a:pPr marL="742950" lvl="1" indent="-285750">
                  <a:spcBef>
                    <a:spcPts val="0"/>
                  </a:spcBef>
                  <a:spcAft>
                    <a:spcPts val="500"/>
                  </a:spcAft>
                  <a:buFont typeface="Arial" charset="0"/>
                  <a:buChar char="•"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intensity of peak </a:t>
                </a:r>
                <a14:m>
                  <m:oMath xmlns:m="http://schemas.openxmlformats.org/officeDocument/2006/math">
                    <m:r>
                      <a:rPr kumimoji="0" lang="en-GB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356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ヒラギノ角ゴ Pro W3" charset="-128"/>
                        <a:cs typeface="+mn-cs"/>
                      </a:rPr>
                      <m:t>𝑖</m:t>
                    </m:r>
                  </m:oMath>
                </a14:m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 at time </a:t>
                </a:r>
                <a14:m>
                  <m:oMath xmlns:m="http://schemas.openxmlformats.org/officeDocument/2006/math">
                    <m:r>
                      <a:rPr kumimoji="0" lang="en-GB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356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ヒラギノ角ゴ Pro W3" charset="-128"/>
                        <a:cs typeface="+mn-cs"/>
                      </a:rPr>
                      <m:t>𝑡</m:t>
                    </m:r>
                  </m:oMath>
                </a14:m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</m:ctrlPr>
                      </m:sSubPr>
                      <m:e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𝜆</m:t>
                        </m:r>
                      </m:e>
                      <m:sub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𝑖</m:t>
                        </m:r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,</m:t>
                        </m:r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𝑡</m:t>
                        </m:r>
                      </m:sub>
                    </m:sSub>
                  </m:oMath>
                </a14:m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L="742950" lvl="1" indent="-285750">
                  <a:spcBef>
                    <a:spcPts val="0"/>
                  </a:spcBef>
                  <a:spcAft>
                    <a:spcPts val="500"/>
                  </a:spcAft>
                  <a:buFont typeface="Arial" charset="0"/>
                  <a:buChar char="•"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min intensity for bombing / fragmentation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</m:ctrlPr>
                      </m:sSubPr>
                      <m:e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𝜆</m:t>
                        </m:r>
                      </m:e>
                      <m:sub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𝑚𝑖𝑛</m:t>
                        </m:r>
                      </m:sub>
                    </m:sSub>
                  </m:oMath>
                </a14:m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L="742950" lvl="1" indent="-285750">
                  <a:spcBef>
                    <a:spcPts val="0"/>
                  </a:spcBef>
                  <a:spcAft>
                    <a:spcPts val="500"/>
                  </a:spcAft>
                  <a:buFont typeface="Arial" charset="0"/>
                  <a:buChar char="•"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Indication of exclusion,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</m:ctrlPr>
                      </m:sSubPr>
                      <m:e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𝑒</m:t>
                        </m:r>
                      </m:e>
                      <m:sub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𝑖</m:t>
                        </m:r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,</m:t>
                        </m:r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𝑡</m:t>
                        </m:r>
                      </m:sub>
                    </m:sSub>
                    <m:r>
                      <a:rPr kumimoji="0" lang="en-GB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356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ヒラギノ角ゴ Pro W3" charset="-128"/>
                        <a:cs typeface="+mn-cs"/>
                      </a:rPr>
                      <m:t>=0</m:t>
                    </m:r>
                  </m:oMath>
                </a14:m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 means its excluded</a:t>
                </a:r>
              </a:p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:endParaRPr lang="en-GB" sz="1800" dirty="0">
                  <a:solidFill>
                    <a:srgbClr val="003560"/>
                  </a:solidFill>
                </a:endParaRPr>
              </a:p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𝑆𝑐𝑜𝑟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&gt;</m:t>
                          </m:r>
                          <m:sSub>
                            <m:sSubPr>
                              <m:ctrlP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e>
                      </m:d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1800" dirty="0">
                  <a:solidFill>
                    <a:srgbClr val="003560"/>
                  </a:solidFill>
                </a:endParaRPr>
              </a:p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charset="0"/>
                  <a:buChar char="•"/>
                  <a:tabLst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:r>
                  <a: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where we bomb / fragment the N highest scoring peaks</a:t>
                </a: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76A16D1-84DF-5115-F05C-8A6247AACE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774" y="1377408"/>
                <a:ext cx="8456097" cy="3081998"/>
              </a:xfrm>
              <a:prstGeom prst="rect">
                <a:avLst/>
              </a:prstGeom>
              <a:blipFill>
                <a:blip r:embed="rId3"/>
                <a:stretch>
                  <a:fillRect l="-649" t="-1186" b="-256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936489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C9A6B23-51BB-D9AD-BA8B-543C1AF593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386645-4D9E-434A-0127-4A7DA715D8F5}"/>
              </a:ext>
            </a:extLst>
          </p:cNvPr>
          <p:cNvSpPr txBox="1"/>
          <p:nvPr/>
        </p:nvSpPr>
        <p:spPr>
          <a:xfrm>
            <a:off x="2195736" y="411510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Generic Scoring System</a:t>
            </a:r>
            <a:endParaRPr lang="en-GB" sz="1400" dirty="0">
              <a:solidFill>
                <a:srgbClr val="00356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4E00004-D85A-47E9-A5C1-12D957EE0479}"/>
                  </a:ext>
                </a:extLst>
              </p:cNvPr>
              <p:cNvSpPr txBox="1"/>
              <p:nvPr/>
            </p:nvSpPr>
            <p:spPr>
              <a:xfrm>
                <a:off x="168774" y="1377408"/>
                <a:ext cx="8456097" cy="3228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Why not make the scoring system more complex?</a:t>
                </a:r>
              </a:p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A modular scoring system will allows us to add new things</a:t>
                </a:r>
              </a:p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:endParaRPr lang="en-GB" sz="1800" dirty="0">
                  <a:solidFill>
                    <a:srgbClr val="003560"/>
                  </a:solidFill>
                </a:endParaRPr>
              </a:p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𝑆𝑐𝑜𝑟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∏"/>
                          <m:supHide m:val="on"/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800" b="1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800" b="1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800" b="1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𝑫</m:t>
                              </m:r>
                            </m:e>
                            <m:sub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,… )</m:t>
                          </m:r>
                        </m:e>
                      </m:nary>
                    </m:oMath>
                  </m:oMathPara>
                </a14:m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where</a:t>
                </a:r>
              </a:p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</m:ctrlPr>
                      </m:sSubPr>
                      <m:e>
                        <m:r>
                          <a:rPr kumimoji="0" lang="en-GB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𝜽</m:t>
                        </m:r>
                      </m:e>
                      <m:sub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𝑗</m:t>
                        </m:r>
                      </m:sub>
                    </m:sSub>
                  </m:oMath>
                </a14:m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 are the non-time varying parameters</a:t>
                </a:r>
              </a:p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</m:ctrlPr>
                      </m:sSubPr>
                      <m:e>
                        <m:r>
                          <a:rPr kumimoji="0" lang="en-GB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𝜽</m:t>
                        </m:r>
                      </m:e>
                      <m:sub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𝑗</m:t>
                        </m:r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,</m:t>
                        </m:r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𝑡</m:t>
                        </m:r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 </m:t>
                        </m:r>
                      </m:sub>
                    </m:sSub>
                  </m:oMath>
                </a14:m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are the time dependent parameters</a:t>
                </a:r>
              </a:p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GB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</m:ctrlPr>
                      </m:sSubPr>
                      <m:e>
                        <m:r>
                          <a:rPr kumimoji="0" lang="en-GB" sz="1800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𝑫</m:t>
                        </m:r>
                      </m:e>
                      <m:sub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𝑡</m:t>
                        </m:r>
                      </m:sub>
                    </m:sSub>
                    <m:r>
                      <a:rPr kumimoji="0" lang="en-GB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356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ヒラギノ角ゴ Pro W3" charset="-128"/>
                        <a:cs typeface="+mn-cs"/>
                      </a:rPr>
                      <m:t> </m:t>
                    </m:r>
                  </m:oMath>
                </a14:m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is all the data observed until time </a:t>
                </a:r>
                <a14:m>
                  <m:oMath xmlns:m="http://schemas.openxmlformats.org/officeDocument/2006/math">
                    <m:r>
                      <a:rPr kumimoji="0" lang="en-GB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356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ヒラギノ角ゴ Pro W3" charset="-128"/>
                        <a:cs typeface="+mn-cs"/>
                      </a:rPr>
                      <m:t>𝑡</m:t>
                    </m:r>
                  </m:oMath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4E00004-D85A-47E9-A5C1-12D957EE04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774" y="1377408"/>
                <a:ext cx="8456097" cy="3228320"/>
              </a:xfrm>
              <a:prstGeom prst="rect">
                <a:avLst/>
              </a:prstGeom>
              <a:blipFill>
                <a:blip r:embed="rId3"/>
                <a:stretch>
                  <a:fillRect l="-649" t="-1132" b="-207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425490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09EFD2B-D7E8-8BC8-A9D9-41A72DC6B182}"/>
              </a:ext>
            </a:extLst>
          </p:cNvPr>
          <p:cNvSpPr txBox="1"/>
          <p:nvPr/>
        </p:nvSpPr>
        <p:spPr>
          <a:xfrm>
            <a:off x="5868144" y="127714"/>
            <a:ext cx="3113420" cy="646331"/>
          </a:xfrm>
          <a:prstGeom prst="rect">
            <a:avLst/>
          </a:prstGeom>
          <a:noFill/>
          <a:ln w="44450">
            <a:solidFill>
              <a:srgbClr val="00355F"/>
            </a:solidFill>
          </a:ln>
        </p:spPr>
        <p:txBody>
          <a:bodyPr wrap="square" rtlCol="0">
            <a:spAutoFit/>
          </a:bodyPr>
          <a:lstStyle/>
          <a:p>
            <a:r>
              <a:rPr lang="en-GB" sz="1200" b="1" u="sng" dirty="0"/>
              <a:t>Davies, V.</a:t>
            </a:r>
            <a:r>
              <a:rPr lang="en-GB" sz="1200" dirty="0"/>
              <a:t>, et al. (2021). Rapid development of improved data-dependent acquisition strategies. </a:t>
            </a:r>
            <a:r>
              <a:rPr lang="en-GB" sz="1200" i="1" dirty="0"/>
              <a:t>Analytical chemistry</a:t>
            </a:r>
            <a:r>
              <a:rPr lang="en-GB" sz="1200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305CFF-1545-CE30-D6D4-34A7068C18E2}"/>
              </a:ext>
            </a:extLst>
          </p:cNvPr>
          <p:cNvSpPr txBox="1"/>
          <p:nvPr/>
        </p:nvSpPr>
        <p:spPr>
          <a:xfrm>
            <a:off x="2195736" y="411510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003560"/>
                </a:solidFill>
              </a:rPr>
              <a:t>WeightedDEW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9ED28CF-513F-0F79-21E3-2552147A2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729" y="1779662"/>
            <a:ext cx="6144542" cy="323779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C219122-A826-1ACC-FFBE-F6944AE7123D}"/>
                  </a:ext>
                </a:extLst>
              </p:cNvPr>
              <p:cNvSpPr txBox="1"/>
              <p:nvPr/>
            </p:nvSpPr>
            <p:spPr>
              <a:xfrm>
                <a:off x="179512" y="1181203"/>
                <a:ext cx="8456097" cy="469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𝑆𝑐𝑜𝑟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&gt;</m:t>
                          </m:r>
                          <m:sSub>
                            <m:sSubPr>
                              <m:ctrlP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e>
                      </m:d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1800" dirty="0">
                  <a:solidFill>
                    <a:srgbClr val="003560"/>
                  </a:solidFill>
                </a:endParaRP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C219122-A826-1ACC-FFBE-F6944AE712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512" y="1181203"/>
                <a:ext cx="8456097" cy="46910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54918E9A-E1CC-58D5-88F6-5AF122611D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97623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269ABEE-03A2-1A99-F2E8-E233650C5BC7}"/>
              </a:ext>
            </a:extLst>
          </p:cNvPr>
          <p:cNvSpPr txBox="1"/>
          <p:nvPr/>
        </p:nvSpPr>
        <p:spPr>
          <a:xfrm>
            <a:off x="5868144" y="127714"/>
            <a:ext cx="3113420" cy="646331"/>
          </a:xfrm>
          <a:prstGeom prst="rect">
            <a:avLst/>
          </a:prstGeom>
          <a:noFill/>
          <a:ln w="44450">
            <a:solidFill>
              <a:srgbClr val="00355F"/>
            </a:solidFill>
          </a:ln>
        </p:spPr>
        <p:txBody>
          <a:bodyPr wrap="square" rtlCol="0">
            <a:spAutoFit/>
          </a:bodyPr>
          <a:lstStyle/>
          <a:p>
            <a:r>
              <a:rPr lang="en-GB" sz="1200" b="1" u="sng" dirty="0"/>
              <a:t>Davies, V.</a:t>
            </a:r>
            <a:r>
              <a:rPr lang="en-GB" sz="1200" dirty="0"/>
              <a:t>, et al. (2021). Rapid development of improved data-dependent acquisition strategies. </a:t>
            </a:r>
            <a:r>
              <a:rPr lang="en-GB" sz="1200" i="1" dirty="0"/>
              <a:t>Analytical chemistry</a:t>
            </a:r>
            <a:r>
              <a:rPr lang="en-GB" sz="1200" dirty="0"/>
              <a:t>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DA6923-B8AC-342F-4AB1-70D12276B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7EAFC5-8E45-E544-CC8C-C4C536EF5C74}"/>
              </a:ext>
            </a:extLst>
          </p:cNvPr>
          <p:cNvSpPr txBox="1"/>
          <p:nvPr/>
        </p:nvSpPr>
        <p:spPr>
          <a:xfrm>
            <a:off x="2195736" y="411510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003560"/>
                </a:solidFill>
              </a:rPr>
              <a:t>SmartROI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740787B-CACC-4D2E-142C-9E916D4D0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361" y="2139702"/>
            <a:ext cx="5809243" cy="274761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2B9CED0-CC31-C950-4725-9723424221DC}"/>
                  </a:ext>
                </a:extLst>
              </p:cNvPr>
              <p:cNvSpPr txBox="1"/>
              <p:nvPr/>
            </p:nvSpPr>
            <p:spPr>
              <a:xfrm>
                <a:off x="179512" y="1181203"/>
                <a:ext cx="8456097" cy="469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𝑆𝑐𝑜𝑟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&gt;</m:t>
                          </m:r>
                          <m:sSub>
                            <m:sSubPr>
                              <m:ctrlP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GB" sz="1800" b="0" i="1" smtClean="0">
                                  <a:solidFill>
                                    <a:srgbClr val="003560"/>
                                  </a:solidFill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</m:e>
                      </m:d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800" b="0" i="1" smtClean="0">
                              <a:solidFill>
                                <a:srgbClr val="00356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GB" sz="1800" b="0" i="1" smtClean="0">
                          <a:solidFill>
                            <a:srgbClr val="00356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1800" dirty="0">
                  <a:solidFill>
                    <a:srgbClr val="003560"/>
                  </a:solidFill>
                </a:endParaRP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2B9CED0-CC31-C950-4725-9723424221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512" y="1181203"/>
                <a:ext cx="8456097" cy="46910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693861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5040559" cy="2841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ViMMS allowed us to develop and debug these methods before ever using samples or machine time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then optimised the parameters of the methods to maximise peak coverage (or any other metric you choose)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5256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In-Silico Development in ViMMS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237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4969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Samples can be extremely varied, but standard option is blood, urine, </a:t>
            </a:r>
            <a:r>
              <a:rPr lang="en-US" sz="2000" dirty="0" err="1"/>
              <a:t>etc</a:t>
            </a:r>
            <a:r>
              <a:rPr lang="en-US" sz="2000" dirty="0"/>
              <a:t> – We use beer!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No data protection issues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Cheap and easily available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Similar enough for method development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228585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Metabolomics Mass Spectrometry Experiments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44" name="Google Shape;64;p14">
            <a:extLst>
              <a:ext uri="{FF2B5EF4-FFF2-40B4-BE49-F238E27FC236}">
                <a16:creationId xmlns:a16="http://schemas.microsoft.com/office/drawing/2014/main" id="{35786B56-B484-9884-F309-B02BC9516610}"/>
              </a:ext>
            </a:extLst>
          </p:cNvPr>
          <p:cNvSpPr/>
          <p:nvPr/>
        </p:nvSpPr>
        <p:spPr>
          <a:xfrm>
            <a:off x="4290311" y="3349856"/>
            <a:ext cx="1436012" cy="1188134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Mass Spectrometer</a:t>
            </a:r>
            <a:endParaRPr sz="1600" dirty="0"/>
          </a:p>
        </p:txBody>
      </p:sp>
      <p:sp>
        <p:nvSpPr>
          <p:cNvPr id="46" name="Google Shape;61;p14">
            <a:extLst>
              <a:ext uri="{FF2B5EF4-FFF2-40B4-BE49-F238E27FC236}">
                <a16:creationId xmlns:a16="http://schemas.microsoft.com/office/drawing/2014/main" id="{EABCEFD7-8A47-CF21-4CC1-054F2DE7AD68}"/>
              </a:ext>
            </a:extLst>
          </p:cNvPr>
          <p:cNvSpPr/>
          <p:nvPr/>
        </p:nvSpPr>
        <p:spPr>
          <a:xfrm>
            <a:off x="539552" y="2972031"/>
            <a:ext cx="1382336" cy="1935742"/>
          </a:xfrm>
          <a:prstGeom prst="flowChartManualOperation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75;p14">
            <a:extLst>
              <a:ext uri="{FF2B5EF4-FFF2-40B4-BE49-F238E27FC236}">
                <a16:creationId xmlns:a16="http://schemas.microsoft.com/office/drawing/2014/main" id="{CD08A08F-AFE0-A905-1CFB-E4CF5E73D9C9}"/>
              </a:ext>
            </a:extLst>
          </p:cNvPr>
          <p:cNvSpPr/>
          <p:nvPr/>
        </p:nvSpPr>
        <p:spPr>
          <a:xfrm>
            <a:off x="950748" y="391848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76;p14">
            <a:extLst>
              <a:ext uri="{FF2B5EF4-FFF2-40B4-BE49-F238E27FC236}">
                <a16:creationId xmlns:a16="http://schemas.microsoft.com/office/drawing/2014/main" id="{7DAF0990-D533-2BE8-EF07-4A39EB8F29EE}"/>
              </a:ext>
            </a:extLst>
          </p:cNvPr>
          <p:cNvSpPr/>
          <p:nvPr/>
        </p:nvSpPr>
        <p:spPr>
          <a:xfrm>
            <a:off x="1393858" y="440852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77;p14">
            <a:extLst>
              <a:ext uri="{FF2B5EF4-FFF2-40B4-BE49-F238E27FC236}">
                <a16:creationId xmlns:a16="http://schemas.microsoft.com/office/drawing/2014/main" id="{E48FD1FC-F5D3-83C6-3ABB-4109952FB118}"/>
              </a:ext>
            </a:extLst>
          </p:cNvPr>
          <p:cNvSpPr/>
          <p:nvPr/>
        </p:nvSpPr>
        <p:spPr>
          <a:xfrm>
            <a:off x="1140639" y="337343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78;p14">
            <a:extLst>
              <a:ext uri="{FF2B5EF4-FFF2-40B4-BE49-F238E27FC236}">
                <a16:creationId xmlns:a16="http://schemas.microsoft.com/office/drawing/2014/main" id="{4751E519-7079-DDC9-9FB2-717224825E25}"/>
              </a:ext>
            </a:extLst>
          </p:cNvPr>
          <p:cNvSpPr/>
          <p:nvPr/>
        </p:nvSpPr>
        <p:spPr>
          <a:xfrm>
            <a:off x="770584" y="317998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79;p14">
            <a:extLst>
              <a:ext uri="{FF2B5EF4-FFF2-40B4-BE49-F238E27FC236}">
                <a16:creationId xmlns:a16="http://schemas.microsoft.com/office/drawing/2014/main" id="{79483034-5D88-A516-A7F0-960125C5A6E3}"/>
              </a:ext>
            </a:extLst>
          </p:cNvPr>
          <p:cNvSpPr/>
          <p:nvPr/>
        </p:nvSpPr>
        <p:spPr>
          <a:xfrm>
            <a:off x="950748" y="440852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80;p14">
            <a:extLst>
              <a:ext uri="{FF2B5EF4-FFF2-40B4-BE49-F238E27FC236}">
                <a16:creationId xmlns:a16="http://schemas.microsoft.com/office/drawing/2014/main" id="{CA8D3B48-9611-71F7-2CDB-3BDBE7A454C7}"/>
              </a:ext>
            </a:extLst>
          </p:cNvPr>
          <p:cNvSpPr/>
          <p:nvPr/>
        </p:nvSpPr>
        <p:spPr>
          <a:xfrm>
            <a:off x="1393858" y="372503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81;p14">
            <a:extLst>
              <a:ext uri="{FF2B5EF4-FFF2-40B4-BE49-F238E27FC236}">
                <a16:creationId xmlns:a16="http://schemas.microsoft.com/office/drawing/2014/main" id="{D94AF7A0-FFAD-C79E-367A-6F5D8893559F}"/>
              </a:ext>
            </a:extLst>
          </p:cNvPr>
          <p:cNvSpPr/>
          <p:nvPr/>
        </p:nvSpPr>
        <p:spPr>
          <a:xfrm>
            <a:off x="1574022" y="3179989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82;p14">
            <a:extLst>
              <a:ext uri="{FF2B5EF4-FFF2-40B4-BE49-F238E27FC236}">
                <a16:creationId xmlns:a16="http://schemas.microsoft.com/office/drawing/2014/main" id="{EC704431-68EB-0ACC-6CA2-4DC41D3DA571}"/>
              </a:ext>
            </a:extLst>
          </p:cNvPr>
          <p:cNvSpPr/>
          <p:nvPr/>
        </p:nvSpPr>
        <p:spPr>
          <a:xfrm>
            <a:off x="770584" y="3549235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83;p14">
            <a:extLst>
              <a:ext uri="{FF2B5EF4-FFF2-40B4-BE49-F238E27FC236}">
                <a16:creationId xmlns:a16="http://schemas.microsoft.com/office/drawing/2014/main" id="{0F3D2328-1954-539A-7367-8C1A13BAAC4D}"/>
              </a:ext>
            </a:extLst>
          </p:cNvPr>
          <p:cNvSpPr/>
          <p:nvPr/>
        </p:nvSpPr>
        <p:spPr>
          <a:xfrm>
            <a:off x="1320816" y="4066778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62;p14">
            <a:extLst>
              <a:ext uri="{FF2B5EF4-FFF2-40B4-BE49-F238E27FC236}">
                <a16:creationId xmlns:a16="http://schemas.microsoft.com/office/drawing/2014/main" id="{6527EB3C-E31A-79F7-36BC-2D23F8C90C98}"/>
              </a:ext>
            </a:extLst>
          </p:cNvPr>
          <p:cNvSpPr/>
          <p:nvPr/>
        </p:nvSpPr>
        <p:spPr>
          <a:xfrm>
            <a:off x="2411760" y="3673895"/>
            <a:ext cx="1215973" cy="532013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Ionisation</a:t>
            </a:r>
            <a:endParaRPr sz="1800" dirty="0"/>
          </a:p>
        </p:txBody>
      </p:sp>
      <p:cxnSp>
        <p:nvCxnSpPr>
          <p:cNvPr id="57" name="Google Shape;63;p14">
            <a:extLst>
              <a:ext uri="{FF2B5EF4-FFF2-40B4-BE49-F238E27FC236}">
                <a16:creationId xmlns:a16="http://schemas.microsoft.com/office/drawing/2014/main" id="{D70D31D1-94FC-8CCD-BE2C-88062E93D251}"/>
              </a:ext>
            </a:extLst>
          </p:cNvPr>
          <p:cNvCxnSpPr>
            <a:cxnSpLocks/>
            <a:stCxn id="46" idx="3"/>
            <a:endCxn id="56" idx="1"/>
          </p:cNvCxnSpPr>
          <p:nvPr/>
        </p:nvCxnSpPr>
        <p:spPr>
          <a:xfrm>
            <a:off x="1783654" y="3939902"/>
            <a:ext cx="628106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" name="Google Shape;65;p14">
            <a:extLst>
              <a:ext uri="{FF2B5EF4-FFF2-40B4-BE49-F238E27FC236}">
                <a16:creationId xmlns:a16="http://schemas.microsoft.com/office/drawing/2014/main" id="{48A6F782-BF19-1AC0-6D7B-A075D3319ADC}"/>
              </a:ext>
            </a:extLst>
          </p:cNvPr>
          <p:cNvCxnSpPr>
            <a:cxnSpLocks/>
          </p:cNvCxnSpPr>
          <p:nvPr/>
        </p:nvCxnSpPr>
        <p:spPr>
          <a:xfrm>
            <a:off x="3627733" y="3939902"/>
            <a:ext cx="662578" cy="402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0150926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5040559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then tested them out in different simulated scenarios in ViMMS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Big increase in performance when there are a large number of metabolites (peaks)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446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In-Silico Validation in ViMMS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29B360-9D71-4F13-9A69-EB55A0909C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21"/>
          <a:stretch/>
        </p:blipFill>
        <p:spPr>
          <a:xfrm>
            <a:off x="5220072" y="1322437"/>
            <a:ext cx="3528392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3600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4032447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then tested the methods on real samples (beer and serum)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Results showed a 50%+ increase in performance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446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Real Experimental Validation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39999-0D85-4B8B-A77F-FBFE654124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89" b="29257"/>
          <a:stretch/>
        </p:blipFill>
        <p:spPr>
          <a:xfrm>
            <a:off x="4312318" y="1779662"/>
            <a:ext cx="4695825" cy="20418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8F1B32-68E8-5B64-E21A-C503B4B75F11}"/>
              </a:ext>
            </a:extLst>
          </p:cNvPr>
          <p:cNvSpPr txBox="1"/>
          <p:nvPr/>
        </p:nvSpPr>
        <p:spPr>
          <a:xfrm>
            <a:off x="179512" y="4299942"/>
            <a:ext cx="3113420" cy="646331"/>
          </a:xfrm>
          <a:prstGeom prst="rect">
            <a:avLst/>
          </a:prstGeom>
          <a:noFill/>
          <a:ln w="44450">
            <a:solidFill>
              <a:srgbClr val="00355F"/>
            </a:solidFill>
          </a:ln>
        </p:spPr>
        <p:txBody>
          <a:bodyPr wrap="square" rtlCol="0">
            <a:spAutoFit/>
          </a:bodyPr>
          <a:lstStyle/>
          <a:p>
            <a:r>
              <a:rPr lang="en-GB" sz="1200" b="1" u="sng" dirty="0"/>
              <a:t>Davies, V.</a:t>
            </a:r>
            <a:r>
              <a:rPr lang="en-GB" sz="1200" dirty="0"/>
              <a:t>, et al. (2021). Rapid development of improved data-dependent acquisition strategies. </a:t>
            </a:r>
            <a:r>
              <a:rPr lang="en-GB" sz="1200" i="1" dirty="0"/>
              <a:t>Analytical chemistry</a:t>
            </a:r>
            <a:r>
              <a:rPr lang="en-GB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505340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2089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Under the same principles, we can also develop multi-sample DDA methods and test existing ones, e.g. </a:t>
            </a:r>
            <a:r>
              <a:rPr lang="en-GB" sz="1800" dirty="0" err="1">
                <a:solidFill>
                  <a:srgbClr val="003560"/>
                </a:solidFill>
              </a:rPr>
              <a:t>DsDA</a:t>
            </a:r>
            <a:r>
              <a:rPr lang="en-GB" sz="1800" dirty="0">
                <a:solidFill>
                  <a:srgbClr val="003560"/>
                </a:solidFill>
              </a:rPr>
              <a:t>, </a:t>
            </a:r>
            <a:r>
              <a:rPr lang="en-GB" sz="1800" dirty="0" err="1">
                <a:solidFill>
                  <a:srgbClr val="003560"/>
                </a:solidFill>
              </a:rPr>
              <a:t>MSplanner</a:t>
            </a:r>
            <a:endParaRPr lang="en-GB" sz="1800" dirty="0">
              <a:solidFill>
                <a:srgbClr val="0035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What about multi sample DDA methods?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93174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62">
            <a:extLst>
              <a:ext uri="{FF2B5EF4-FFF2-40B4-BE49-F238E27FC236}">
                <a16:creationId xmlns:a16="http://schemas.microsoft.com/office/drawing/2014/main" id="{3AF20AA3-83B2-4C15-801A-7CCF9CDFE2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20044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22" name="Flowchart: Terminator 21">
            <a:extLst>
              <a:ext uri="{FF2B5EF4-FFF2-40B4-BE49-F238E27FC236}">
                <a16:creationId xmlns:a16="http://schemas.microsoft.com/office/drawing/2014/main" id="{22FF30B9-D0D8-4A90-8C07-B7CBFDAF99C2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Flowchart: Terminator 22">
            <a:extLst>
              <a:ext uri="{FF2B5EF4-FFF2-40B4-BE49-F238E27FC236}">
                <a16:creationId xmlns:a16="http://schemas.microsoft.com/office/drawing/2014/main" id="{11C22B2A-7E2E-476D-A9EF-6D7D8852F729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Flowchart: Terminator 23">
            <a:extLst>
              <a:ext uri="{FF2B5EF4-FFF2-40B4-BE49-F238E27FC236}">
                <a16:creationId xmlns:a16="http://schemas.microsoft.com/office/drawing/2014/main" id="{11030993-E09D-4E8C-BB91-1268954A1E5A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Flowchart: Terminator 26">
            <a:extLst>
              <a:ext uri="{FF2B5EF4-FFF2-40B4-BE49-F238E27FC236}">
                <a16:creationId xmlns:a16="http://schemas.microsoft.com/office/drawing/2014/main" id="{56BF9707-BEC4-4E58-8D5C-F1E2FDACA772}"/>
              </a:ext>
            </a:extLst>
          </p:cNvPr>
          <p:cNvSpPr/>
          <p:nvPr/>
        </p:nvSpPr>
        <p:spPr>
          <a:xfrm>
            <a:off x="1810110" y="2149958"/>
            <a:ext cx="1316561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Flowchart: Terminator 27">
            <a:extLst>
              <a:ext uri="{FF2B5EF4-FFF2-40B4-BE49-F238E27FC236}">
                <a16:creationId xmlns:a16="http://schemas.microsoft.com/office/drawing/2014/main" id="{8D563388-E940-49B2-ACD7-906B0177CFA3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B33EAA-30E5-072D-1E85-D7006046EE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445A26-D753-9C2F-2558-7349605068CB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BEFORE the FIRST sample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DD5DEA-4706-145C-2FAE-091807CF6BF5}"/>
              </a:ext>
            </a:extLst>
          </p:cNvPr>
          <p:cNvSpPr txBox="1"/>
          <p:nvPr/>
        </p:nvSpPr>
        <p:spPr>
          <a:xfrm>
            <a:off x="4860034" y="1461861"/>
            <a:ext cx="4536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Let’s take the original example</a:t>
            </a:r>
          </a:p>
        </p:txBody>
      </p:sp>
    </p:spTree>
    <p:extLst>
      <p:ext uri="{BB962C8B-B14F-4D97-AF65-F5344CB8AC3E}">
        <p14:creationId xmlns:p14="http://schemas.microsoft.com/office/powerpoint/2010/main" val="45985333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7090839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id="{6D5F65E9-A7A7-4DA8-AB4F-59A49D4A29DF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5C426A9C-B4BD-4D2B-9839-ECE913EB56D5}"/>
              </a:ext>
            </a:extLst>
          </p:cNvPr>
          <p:cNvSpPr/>
          <p:nvPr/>
        </p:nvSpPr>
        <p:spPr>
          <a:xfrm>
            <a:off x="2343882" y="296035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Multiplication Sign 8">
            <a:extLst>
              <a:ext uri="{FF2B5EF4-FFF2-40B4-BE49-F238E27FC236}">
                <a16:creationId xmlns:a16="http://schemas.microsoft.com/office/drawing/2014/main" id="{83200619-35FC-41F2-BE7C-AE368AADB833}"/>
              </a:ext>
            </a:extLst>
          </p:cNvPr>
          <p:cNvSpPr/>
          <p:nvPr/>
        </p:nvSpPr>
        <p:spPr>
          <a:xfrm>
            <a:off x="3171168" y="404788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10110" y="2149958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0312C978-212B-497B-B1C5-AB1A7E12504D}"/>
              </a:ext>
            </a:extLst>
          </p:cNvPr>
          <p:cNvSpPr/>
          <p:nvPr/>
        </p:nvSpPr>
        <p:spPr>
          <a:xfrm>
            <a:off x="3703901" y="267583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4064DE82-4B3E-4DF4-90EB-D0F70E776E52}"/>
              </a:ext>
            </a:extLst>
          </p:cNvPr>
          <p:cNvSpPr/>
          <p:nvPr/>
        </p:nvSpPr>
        <p:spPr>
          <a:xfrm>
            <a:off x="2881434" y="212079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B2438149-B9A2-4869-856E-1B90FFD8A2F3}"/>
              </a:ext>
            </a:extLst>
          </p:cNvPr>
          <p:cNvSpPr/>
          <p:nvPr/>
        </p:nvSpPr>
        <p:spPr>
          <a:xfrm>
            <a:off x="2048572" y="212079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9159D60-CC83-9764-2606-BFF35B33E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BCD3A23-02A5-980A-188F-0FC82CB7C4F4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AFTER the FIRST sample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6F1883-C95A-7070-9D52-E087D30893DC}"/>
              </a:ext>
            </a:extLst>
          </p:cNvPr>
          <p:cNvSpPr txBox="1"/>
          <p:nvPr/>
        </p:nvSpPr>
        <p:spPr>
          <a:xfrm>
            <a:off x="4860034" y="1461861"/>
            <a:ext cx="4536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Use the same simple strategy on the first sample</a:t>
            </a:r>
          </a:p>
        </p:txBody>
      </p:sp>
    </p:spTree>
    <p:extLst>
      <p:ext uri="{BB962C8B-B14F-4D97-AF65-F5344CB8AC3E}">
        <p14:creationId xmlns:p14="http://schemas.microsoft.com/office/powerpoint/2010/main" val="48512036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2885126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id="{6D5F65E9-A7A7-4DA8-AB4F-59A49D4A29DF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5C426A9C-B4BD-4D2B-9839-ECE913EB56D5}"/>
              </a:ext>
            </a:extLst>
          </p:cNvPr>
          <p:cNvSpPr/>
          <p:nvPr/>
        </p:nvSpPr>
        <p:spPr>
          <a:xfrm>
            <a:off x="2343882" y="296035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Multiplication Sign 8">
            <a:extLst>
              <a:ext uri="{FF2B5EF4-FFF2-40B4-BE49-F238E27FC236}">
                <a16:creationId xmlns:a16="http://schemas.microsoft.com/office/drawing/2014/main" id="{83200619-35FC-41F2-BE7C-AE368AADB833}"/>
              </a:ext>
            </a:extLst>
          </p:cNvPr>
          <p:cNvSpPr/>
          <p:nvPr/>
        </p:nvSpPr>
        <p:spPr>
          <a:xfrm>
            <a:off x="3171168" y="4047886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10110" y="2149958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0312C978-212B-497B-B1C5-AB1A7E12504D}"/>
              </a:ext>
            </a:extLst>
          </p:cNvPr>
          <p:cNvSpPr/>
          <p:nvPr/>
        </p:nvSpPr>
        <p:spPr>
          <a:xfrm>
            <a:off x="3703901" y="267583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4064DE82-4B3E-4DF4-90EB-D0F70E776E52}"/>
              </a:ext>
            </a:extLst>
          </p:cNvPr>
          <p:cNvSpPr/>
          <p:nvPr/>
        </p:nvSpPr>
        <p:spPr>
          <a:xfrm>
            <a:off x="2881434" y="212079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B2438149-B9A2-4869-856E-1B90FFD8A2F3}"/>
              </a:ext>
            </a:extLst>
          </p:cNvPr>
          <p:cNvSpPr/>
          <p:nvPr/>
        </p:nvSpPr>
        <p:spPr>
          <a:xfrm>
            <a:off x="2048572" y="212079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576A62-8DA7-6B62-C1B5-C12182188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15758C4-3746-11DD-BFFF-22E08A63E8EF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Identical Samples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DBD7A8-BB7E-5543-1826-5B99D55F802F}"/>
              </a:ext>
            </a:extLst>
          </p:cNvPr>
          <p:cNvSpPr txBox="1"/>
          <p:nvPr/>
        </p:nvSpPr>
        <p:spPr>
          <a:xfrm>
            <a:off x="4860035" y="1461861"/>
            <a:ext cx="428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If samples are the same, we just avoid bombing sunk ships</a:t>
            </a:r>
          </a:p>
        </p:txBody>
      </p:sp>
    </p:spTree>
    <p:extLst>
      <p:ext uri="{BB962C8B-B14F-4D97-AF65-F5344CB8AC3E}">
        <p14:creationId xmlns:p14="http://schemas.microsoft.com/office/powerpoint/2010/main" val="12414931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358755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id="{6D5F65E9-A7A7-4DA8-AB4F-59A49D4A29DF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D9E9E9-4D66-4A48-A464-46CD791F06CE}"/>
              </a:ext>
            </a:extLst>
          </p:cNvPr>
          <p:cNvSpPr/>
          <p:nvPr/>
        </p:nvSpPr>
        <p:spPr>
          <a:xfrm>
            <a:off x="3145863" y="2677130"/>
            <a:ext cx="1107055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33F8E0-BEF4-4C29-B77A-D5EB2BE35F92}"/>
              </a:ext>
            </a:extLst>
          </p:cNvPr>
          <p:cNvSpPr/>
          <p:nvPr/>
        </p:nvSpPr>
        <p:spPr>
          <a:xfrm>
            <a:off x="2598230" y="4048630"/>
            <a:ext cx="830771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99CCC2-F03F-41C6-9250-44BE75C43BEB}"/>
              </a:ext>
            </a:extLst>
          </p:cNvPr>
          <p:cNvSpPr/>
          <p:nvPr/>
        </p:nvSpPr>
        <p:spPr>
          <a:xfrm>
            <a:off x="1774262" y="2127144"/>
            <a:ext cx="1371600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4A44A7-CE46-41A6-3E46-8A44E6CED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C7EFCAA-6723-CF51-3032-A8802D1F649C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Identical Samples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A754E3-97B9-23BD-10EE-097037AFED84}"/>
              </a:ext>
            </a:extLst>
          </p:cNvPr>
          <p:cNvSpPr txBox="1"/>
          <p:nvPr/>
        </p:nvSpPr>
        <p:spPr>
          <a:xfrm>
            <a:off x="4860035" y="1461861"/>
            <a:ext cx="4320478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>
                <a:solidFill>
                  <a:srgbClr val="003560"/>
                </a:solidFill>
              </a:rPr>
              <a:t>If samples are the same, we just avoid bombing sunk ships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>
                <a:solidFill>
                  <a:srgbClr val="003560"/>
                </a:solidFill>
              </a:rPr>
              <a:t>Put exclusion regions round sunken ships</a:t>
            </a:r>
            <a:endParaRPr lang="en-US" sz="18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27062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5907025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id="{6D5F65E9-A7A7-4DA8-AB4F-59A49D4A29DF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D9E9E9-4D66-4A48-A464-46CD791F06CE}"/>
              </a:ext>
            </a:extLst>
          </p:cNvPr>
          <p:cNvSpPr/>
          <p:nvPr/>
        </p:nvSpPr>
        <p:spPr>
          <a:xfrm>
            <a:off x="3145863" y="2677130"/>
            <a:ext cx="1107055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33F8E0-BEF4-4C29-B77A-D5EB2BE35F92}"/>
              </a:ext>
            </a:extLst>
          </p:cNvPr>
          <p:cNvSpPr/>
          <p:nvPr/>
        </p:nvSpPr>
        <p:spPr>
          <a:xfrm>
            <a:off x="2598230" y="4048630"/>
            <a:ext cx="830771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99CCC2-F03F-41C6-9250-44BE75C43BEB}"/>
              </a:ext>
            </a:extLst>
          </p:cNvPr>
          <p:cNvSpPr/>
          <p:nvPr/>
        </p:nvSpPr>
        <p:spPr>
          <a:xfrm>
            <a:off x="1774262" y="2127144"/>
            <a:ext cx="1371600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4593946C-082B-4CB8-A425-2C1FC7FD29A4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66B765C4-03F4-4624-96DD-7C50340D5A21}"/>
              </a:ext>
            </a:extLst>
          </p:cNvPr>
          <p:cNvSpPr/>
          <p:nvPr/>
        </p:nvSpPr>
        <p:spPr>
          <a:xfrm>
            <a:off x="2609301" y="349864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82B16164-79EB-43D0-80BE-EEF03EEECF66}"/>
              </a:ext>
            </a:extLst>
          </p:cNvPr>
          <p:cNvSpPr/>
          <p:nvPr/>
        </p:nvSpPr>
        <p:spPr>
          <a:xfrm>
            <a:off x="3145863" y="3510400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383439-5365-99EE-0A74-7209FFE95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8C0A6B4-491F-5A87-9754-1A58D073FEFD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Identical Samples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34105F-A762-77BA-7A8F-B2536382D526}"/>
              </a:ext>
            </a:extLst>
          </p:cNvPr>
          <p:cNvSpPr txBox="1"/>
          <p:nvPr/>
        </p:nvSpPr>
        <p:spPr>
          <a:xfrm>
            <a:off x="4860035" y="1461861"/>
            <a:ext cx="4283966" cy="2287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If samples are the same, we just avoid bombing sunk ships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Put exclusion regions round sunken ships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Then run the same strategy again</a:t>
            </a:r>
          </a:p>
        </p:txBody>
      </p:sp>
    </p:spTree>
    <p:extLst>
      <p:ext uri="{BB962C8B-B14F-4D97-AF65-F5344CB8AC3E}">
        <p14:creationId xmlns:p14="http://schemas.microsoft.com/office/powerpoint/2010/main" val="27412535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5D0E46-5D1C-EF36-4C2F-5427CADBA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9D0153-F88C-9240-6E11-970B4B025448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Changing Ships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0E9206-EDBC-A511-0DFD-B2D90867A496}"/>
              </a:ext>
            </a:extLst>
          </p:cNvPr>
          <p:cNvSpPr txBox="1"/>
          <p:nvPr/>
        </p:nvSpPr>
        <p:spPr>
          <a:xfrm>
            <a:off x="107505" y="1203598"/>
            <a:ext cx="8208911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What happens if the ships change?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Possible strategies: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Use Top-N again (will bomb sunken ships, but potentially also bomb new ships)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Use Top-N with exclusions</a:t>
            </a:r>
          </a:p>
        </p:txBody>
      </p:sp>
    </p:spTree>
    <p:extLst>
      <p:ext uri="{BB962C8B-B14F-4D97-AF65-F5344CB8AC3E}">
        <p14:creationId xmlns:p14="http://schemas.microsoft.com/office/powerpoint/2010/main" val="31697397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7451275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3C06B21-BF52-4E9F-BA74-713E3EBA5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829" y="1352743"/>
            <a:ext cx="3728563" cy="3263504"/>
          </a:xfrm>
        </p:spPr>
        <p:txBody>
          <a:bodyPr>
            <a:normAutofit/>
          </a:bodyPr>
          <a:lstStyle/>
          <a:p>
            <a:r>
              <a:rPr lang="en-GB" dirty="0"/>
              <a:t>Exclusion regions are still around sunk ships, regardless if they are in this sample</a:t>
            </a:r>
          </a:p>
          <a:p>
            <a:endParaRPr lang="en-GB" dirty="0"/>
          </a:p>
          <a:p>
            <a:r>
              <a:rPr lang="en-GB" dirty="0"/>
              <a:t>Then run the same strategy again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D9E9E9-4D66-4A48-A464-46CD791F06CE}"/>
              </a:ext>
            </a:extLst>
          </p:cNvPr>
          <p:cNvSpPr/>
          <p:nvPr/>
        </p:nvSpPr>
        <p:spPr>
          <a:xfrm>
            <a:off x="3145863" y="2677130"/>
            <a:ext cx="1107055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33F8E0-BEF4-4C29-B77A-D5EB2BE35F92}"/>
              </a:ext>
            </a:extLst>
          </p:cNvPr>
          <p:cNvSpPr/>
          <p:nvPr/>
        </p:nvSpPr>
        <p:spPr>
          <a:xfrm>
            <a:off x="2598230" y="4048630"/>
            <a:ext cx="830771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99CCC2-F03F-41C6-9250-44BE75C43BEB}"/>
              </a:ext>
            </a:extLst>
          </p:cNvPr>
          <p:cNvSpPr/>
          <p:nvPr/>
        </p:nvSpPr>
        <p:spPr>
          <a:xfrm>
            <a:off x="1774262" y="2127144"/>
            <a:ext cx="1371600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3B6B5272-990F-400A-85BD-7DDA7858412E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DD0313-A3A2-10A7-4609-AC4897C60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1D0842-5140-E617-AB8A-048BAF93AC39}"/>
              </a:ext>
            </a:extLst>
          </p:cNvPr>
          <p:cNvSpPr txBox="1"/>
          <p:nvPr/>
        </p:nvSpPr>
        <p:spPr>
          <a:xfrm>
            <a:off x="2195736" y="267494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(Top-N Exclusion)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299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4969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Samples can be extremely varied, but standard option is blood, urine, </a:t>
            </a:r>
            <a:r>
              <a:rPr lang="en-US" sz="2000" dirty="0" err="1"/>
              <a:t>etc</a:t>
            </a:r>
            <a:r>
              <a:rPr lang="en-US" sz="2000" dirty="0"/>
              <a:t> – We use beer!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No data protection issues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Cheap and easily available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Similar enough for method development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228585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Metabolomics Mass Spectrometry Experiments</a:t>
            </a:r>
            <a:endParaRPr lang="en-GB" sz="1400" dirty="0">
              <a:solidFill>
                <a:srgbClr val="003560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E8477E4-C006-0C0B-CC23-B6E93FD50D94}"/>
              </a:ext>
            </a:extLst>
          </p:cNvPr>
          <p:cNvGrpSpPr/>
          <p:nvPr/>
        </p:nvGrpSpPr>
        <p:grpSpPr>
          <a:xfrm>
            <a:off x="6567100" y="2571749"/>
            <a:ext cx="2227214" cy="2336023"/>
            <a:chOff x="7791065" y="3424371"/>
            <a:chExt cx="2626357" cy="3040417"/>
          </a:xfrm>
        </p:grpSpPr>
        <p:sp>
          <p:nvSpPr>
            <p:cNvPr id="23" name="Google Shape;66;p14">
              <a:extLst>
                <a:ext uri="{FF2B5EF4-FFF2-40B4-BE49-F238E27FC236}">
                  <a16:creationId xmlns:a16="http://schemas.microsoft.com/office/drawing/2014/main" id="{30935A30-B8E4-AAD5-2668-F4F3334AFBE4}"/>
                </a:ext>
              </a:extLst>
            </p:cNvPr>
            <p:cNvSpPr/>
            <p:nvPr/>
          </p:nvSpPr>
          <p:spPr>
            <a:xfrm>
              <a:off x="7827196" y="3424371"/>
              <a:ext cx="2590226" cy="3040417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" name="Google Shape;67;p14">
              <a:extLst>
                <a:ext uri="{FF2B5EF4-FFF2-40B4-BE49-F238E27FC236}">
                  <a16:creationId xmlns:a16="http://schemas.microsoft.com/office/drawing/2014/main" id="{F3B7CF5D-64E7-44D4-D8E0-1151D70DE41E}"/>
                </a:ext>
              </a:extLst>
            </p:cNvPr>
            <p:cNvCxnSpPr/>
            <p:nvPr/>
          </p:nvCxnSpPr>
          <p:spPr>
            <a:xfrm flipH="1">
              <a:off x="8356115" y="4012595"/>
              <a:ext cx="11989" cy="1556409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68;p14">
              <a:extLst>
                <a:ext uri="{FF2B5EF4-FFF2-40B4-BE49-F238E27FC236}">
                  <a16:creationId xmlns:a16="http://schemas.microsoft.com/office/drawing/2014/main" id="{1615A660-9E6D-C0DE-C4CE-043B91D9E0BD}"/>
                </a:ext>
              </a:extLst>
            </p:cNvPr>
            <p:cNvCxnSpPr/>
            <p:nvPr/>
          </p:nvCxnSpPr>
          <p:spPr>
            <a:xfrm>
              <a:off x="8344070" y="5569044"/>
              <a:ext cx="1899210" cy="14557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69;p14">
              <a:extLst>
                <a:ext uri="{FF2B5EF4-FFF2-40B4-BE49-F238E27FC236}">
                  <a16:creationId xmlns:a16="http://schemas.microsoft.com/office/drawing/2014/main" id="{A04F57EA-7108-8B29-AEF5-7BC42FC7EB9A}"/>
                </a:ext>
              </a:extLst>
            </p:cNvPr>
            <p:cNvCxnSpPr>
              <a:cxnSpLocks/>
            </p:cNvCxnSpPr>
            <p:nvPr/>
          </p:nvCxnSpPr>
          <p:spPr>
            <a:xfrm>
              <a:off x="8608516" y="4230255"/>
              <a:ext cx="0" cy="1338898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70;p14">
              <a:extLst>
                <a:ext uri="{FF2B5EF4-FFF2-40B4-BE49-F238E27FC236}">
                  <a16:creationId xmlns:a16="http://schemas.microsoft.com/office/drawing/2014/main" id="{751C205B-D50B-8BC7-FE7C-1918838CB727}"/>
                </a:ext>
              </a:extLst>
            </p:cNvPr>
            <p:cNvCxnSpPr/>
            <p:nvPr/>
          </p:nvCxnSpPr>
          <p:spPr>
            <a:xfrm>
              <a:off x="8981192" y="4507152"/>
              <a:ext cx="0" cy="1076423"/>
            </a:xfrm>
            <a:prstGeom prst="straightConnector1">
              <a:avLst/>
            </a:prstGeom>
            <a:noFill/>
            <a:ln w="28575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71;p14">
              <a:extLst>
                <a:ext uri="{FF2B5EF4-FFF2-40B4-BE49-F238E27FC236}">
                  <a16:creationId xmlns:a16="http://schemas.microsoft.com/office/drawing/2014/main" id="{EEACE863-6D2E-BA5F-8158-B5FB3FA5C09F}"/>
                </a:ext>
              </a:extLst>
            </p:cNvPr>
            <p:cNvCxnSpPr/>
            <p:nvPr/>
          </p:nvCxnSpPr>
          <p:spPr>
            <a:xfrm>
              <a:off x="9594170" y="4870832"/>
              <a:ext cx="0" cy="698334"/>
            </a:xfrm>
            <a:prstGeom prst="straightConnector1">
              <a:avLst/>
            </a:prstGeom>
            <a:noFill/>
            <a:ln w="28575" cap="flat" cmpd="sng">
              <a:solidFill>
                <a:srgbClr val="38761D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2" name="Google Shape;74;p14">
              <a:extLst>
                <a:ext uri="{FF2B5EF4-FFF2-40B4-BE49-F238E27FC236}">
                  <a16:creationId xmlns:a16="http://schemas.microsoft.com/office/drawing/2014/main" id="{93A34CDE-6EA0-0651-ECC0-83DBF845D125}"/>
                </a:ext>
              </a:extLst>
            </p:cNvPr>
            <p:cNvSpPr txBox="1"/>
            <p:nvPr/>
          </p:nvSpPr>
          <p:spPr>
            <a:xfrm>
              <a:off x="8922572" y="5699987"/>
              <a:ext cx="1016220" cy="5462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m/z</a:t>
              </a:r>
              <a:endParaRPr sz="1600" dirty="0"/>
            </a:p>
          </p:txBody>
        </p:sp>
        <p:sp>
          <p:nvSpPr>
            <p:cNvPr id="33" name="Google Shape;73;p14">
              <a:extLst>
                <a:ext uri="{FF2B5EF4-FFF2-40B4-BE49-F238E27FC236}">
                  <a16:creationId xmlns:a16="http://schemas.microsoft.com/office/drawing/2014/main" id="{B4D188A2-7574-A2CC-B1C2-0E10708D9925}"/>
                </a:ext>
              </a:extLst>
            </p:cNvPr>
            <p:cNvSpPr txBox="1"/>
            <p:nvPr/>
          </p:nvSpPr>
          <p:spPr>
            <a:xfrm rot="16200000">
              <a:off x="7384889" y="4674037"/>
              <a:ext cx="1263925" cy="4515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/>
                <a:t>Intensity </a:t>
              </a:r>
              <a:endParaRPr sz="1600" dirty="0"/>
            </a:p>
          </p:txBody>
        </p:sp>
      </p:grpSp>
      <p:sp>
        <p:nvSpPr>
          <p:cNvPr id="44" name="Google Shape;64;p14">
            <a:extLst>
              <a:ext uri="{FF2B5EF4-FFF2-40B4-BE49-F238E27FC236}">
                <a16:creationId xmlns:a16="http://schemas.microsoft.com/office/drawing/2014/main" id="{35786B56-B484-9884-F309-B02BC9516610}"/>
              </a:ext>
            </a:extLst>
          </p:cNvPr>
          <p:cNvSpPr/>
          <p:nvPr/>
        </p:nvSpPr>
        <p:spPr>
          <a:xfrm>
            <a:off x="4290311" y="3349856"/>
            <a:ext cx="1436012" cy="1188134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Mass Spectrometer</a:t>
            </a:r>
            <a:endParaRPr sz="1600" dirty="0"/>
          </a:p>
        </p:txBody>
      </p:sp>
      <p:sp>
        <p:nvSpPr>
          <p:cNvPr id="46" name="Google Shape;61;p14">
            <a:extLst>
              <a:ext uri="{FF2B5EF4-FFF2-40B4-BE49-F238E27FC236}">
                <a16:creationId xmlns:a16="http://schemas.microsoft.com/office/drawing/2014/main" id="{EABCEFD7-8A47-CF21-4CC1-054F2DE7AD68}"/>
              </a:ext>
            </a:extLst>
          </p:cNvPr>
          <p:cNvSpPr/>
          <p:nvPr/>
        </p:nvSpPr>
        <p:spPr>
          <a:xfrm>
            <a:off x="539552" y="2972031"/>
            <a:ext cx="1382336" cy="1935742"/>
          </a:xfrm>
          <a:prstGeom prst="flowChartManualOperation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75;p14">
            <a:extLst>
              <a:ext uri="{FF2B5EF4-FFF2-40B4-BE49-F238E27FC236}">
                <a16:creationId xmlns:a16="http://schemas.microsoft.com/office/drawing/2014/main" id="{CD08A08F-AFE0-A905-1CFB-E4CF5E73D9C9}"/>
              </a:ext>
            </a:extLst>
          </p:cNvPr>
          <p:cNvSpPr/>
          <p:nvPr/>
        </p:nvSpPr>
        <p:spPr>
          <a:xfrm>
            <a:off x="950748" y="391848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76;p14">
            <a:extLst>
              <a:ext uri="{FF2B5EF4-FFF2-40B4-BE49-F238E27FC236}">
                <a16:creationId xmlns:a16="http://schemas.microsoft.com/office/drawing/2014/main" id="{7DAF0990-D533-2BE8-EF07-4A39EB8F29EE}"/>
              </a:ext>
            </a:extLst>
          </p:cNvPr>
          <p:cNvSpPr/>
          <p:nvPr/>
        </p:nvSpPr>
        <p:spPr>
          <a:xfrm>
            <a:off x="1393858" y="4408522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77;p14">
            <a:extLst>
              <a:ext uri="{FF2B5EF4-FFF2-40B4-BE49-F238E27FC236}">
                <a16:creationId xmlns:a16="http://schemas.microsoft.com/office/drawing/2014/main" id="{E48FD1FC-F5D3-83C6-3ABB-4109952FB118}"/>
              </a:ext>
            </a:extLst>
          </p:cNvPr>
          <p:cNvSpPr/>
          <p:nvPr/>
        </p:nvSpPr>
        <p:spPr>
          <a:xfrm>
            <a:off x="1140639" y="337343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78;p14">
            <a:extLst>
              <a:ext uri="{FF2B5EF4-FFF2-40B4-BE49-F238E27FC236}">
                <a16:creationId xmlns:a16="http://schemas.microsoft.com/office/drawing/2014/main" id="{4751E519-7079-DDC9-9FB2-717224825E25}"/>
              </a:ext>
            </a:extLst>
          </p:cNvPr>
          <p:cNvSpPr/>
          <p:nvPr/>
        </p:nvSpPr>
        <p:spPr>
          <a:xfrm>
            <a:off x="770584" y="3179989"/>
            <a:ext cx="180164" cy="1934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79;p14">
            <a:extLst>
              <a:ext uri="{FF2B5EF4-FFF2-40B4-BE49-F238E27FC236}">
                <a16:creationId xmlns:a16="http://schemas.microsoft.com/office/drawing/2014/main" id="{79483034-5D88-A516-A7F0-960125C5A6E3}"/>
              </a:ext>
            </a:extLst>
          </p:cNvPr>
          <p:cNvSpPr/>
          <p:nvPr/>
        </p:nvSpPr>
        <p:spPr>
          <a:xfrm>
            <a:off x="950748" y="440852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80;p14">
            <a:extLst>
              <a:ext uri="{FF2B5EF4-FFF2-40B4-BE49-F238E27FC236}">
                <a16:creationId xmlns:a16="http://schemas.microsoft.com/office/drawing/2014/main" id="{CA8D3B48-9611-71F7-2CDB-3BDBE7A454C7}"/>
              </a:ext>
            </a:extLst>
          </p:cNvPr>
          <p:cNvSpPr/>
          <p:nvPr/>
        </p:nvSpPr>
        <p:spPr>
          <a:xfrm>
            <a:off x="1393858" y="3725032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81;p14">
            <a:extLst>
              <a:ext uri="{FF2B5EF4-FFF2-40B4-BE49-F238E27FC236}">
                <a16:creationId xmlns:a16="http://schemas.microsoft.com/office/drawing/2014/main" id="{D94AF7A0-FFAD-C79E-367A-6F5D8893559F}"/>
              </a:ext>
            </a:extLst>
          </p:cNvPr>
          <p:cNvSpPr/>
          <p:nvPr/>
        </p:nvSpPr>
        <p:spPr>
          <a:xfrm>
            <a:off x="1574022" y="3179989"/>
            <a:ext cx="180164" cy="19345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82;p14">
            <a:extLst>
              <a:ext uri="{FF2B5EF4-FFF2-40B4-BE49-F238E27FC236}">
                <a16:creationId xmlns:a16="http://schemas.microsoft.com/office/drawing/2014/main" id="{EC704431-68EB-0ACC-6CA2-4DC41D3DA571}"/>
              </a:ext>
            </a:extLst>
          </p:cNvPr>
          <p:cNvSpPr/>
          <p:nvPr/>
        </p:nvSpPr>
        <p:spPr>
          <a:xfrm>
            <a:off x="770584" y="3549235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83;p14">
            <a:extLst>
              <a:ext uri="{FF2B5EF4-FFF2-40B4-BE49-F238E27FC236}">
                <a16:creationId xmlns:a16="http://schemas.microsoft.com/office/drawing/2014/main" id="{0F3D2328-1954-539A-7367-8C1A13BAAC4D}"/>
              </a:ext>
            </a:extLst>
          </p:cNvPr>
          <p:cNvSpPr/>
          <p:nvPr/>
        </p:nvSpPr>
        <p:spPr>
          <a:xfrm>
            <a:off x="1320816" y="4066778"/>
            <a:ext cx="180164" cy="193450"/>
          </a:xfrm>
          <a:prstGeom prst="ellipse">
            <a:avLst/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62;p14">
            <a:extLst>
              <a:ext uri="{FF2B5EF4-FFF2-40B4-BE49-F238E27FC236}">
                <a16:creationId xmlns:a16="http://schemas.microsoft.com/office/drawing/2014/main" id="{6527EB3C-E31A-79F7-36BC-2D23F8C90C98}"/>
              </a:ext>
            </a:extLst>
          </p:cNvPr>
          <p:cNvSpPr/>
          <p:nvPr/>
        </p:nvSpPr>
        <p:spPr>
          <a:xfrm>
            <a:off x="2411760" y="3673895"/>
            <a:ext cx="1215973" cy="532013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Ionisation</a:t>
            </a:r>
            <a:endParaRPr sz="1800" dirty="0"/>
          </a:p>
        </p:txBody>
      </p:sp>
      <p:cxnSp>
        <p:nvCxnSpPr>
          <p:cNvPr id="57" name="Google Shape;63;p14">
            <a:extLst>
              <a:ext uri="{FF2B5EF4-FFF2-40B4-BE49-F238E27FC236}">
                <a16:creationId xmlns:a16="http://schemas.microsoft.com/office/drawing/2014/main" id="{D70D31D1-94FC-8CCD-BE2C-88062E93D251}"/>
              </a:ext>
            </a:extLst>
          </p:cNvPr>
          <p:cNvCxnSpPr>
            <a:cxnSpLocks/>
            <a:stCxn id="46" idx="3"/>
            <a:endCxn id="56" idx="1"/>
          </p:cNvCxnSpPr>
          <p:nvPr/>
        </p:nvCxnSpPr>
        <p:spPr>
          <a:xfrm>
            <a:off x="1783654" y="3939902"/>
            <a:ext cx="628106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" name="Google Shape;65;p14">
            <a:extLst>
              <a:ext uri="{FF2B5EF4-FFF2-40B4-BE49-F238E27FC236}">
                <a16:creationId xmlns:a16="http://schemas.microsoft.com/office/drawing/2014/main" id="{48A6F782-BF19-1AC0-6D7B-A075D3319ADC}"/>
              </a:ext>
            </a:extLst>
          </p:cNvPr>
          <p:cNvCxnSpPr>
            <a:cxnSpLocks/>
          </p:cNvCxnSpPr>
          <p:nvPr/>
        </p:nvCxnSpPr>
        <p:spPr>
          <a:xfrm>
            <a:off x="3627733" y="3939902"/>
            <a:ext cx="662578" cy="402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8" name="Google Shape;65;p14">
            <a:extLst>
              <a:ext uri="{FF2B5EF4-FFF2-40B4-BE49-F238E27FC236}">
                <a16:creationId xmlns:a16="http://schemas.microsoft.com/office/drawing/2014/main" id="{00FC7CB7-CD0B-F4A6-ED85-AB6472516D75}"/>
              </a:ext>
            </a:extLst>
          </p:cNvPr>
          <p:cNvCxnSpPr>
            <a:cxnSpLocks/>
            <a:stCxn id="44" idx="3"/>
          </p:cNvCxnSpPr>
          <p:nvPr/>
        </p:nvCxnSpPr>
        <p:spPr>
          <a:xfrm>
            <a:off x="5726323" y="3943923"/>
            <a:ext cx="871417" cy="744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6254776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6584130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D9E9E9-4D66-4A48-A464-46CD791F06CE}"/>
              </a:ext>
            </a:extLst>
          </p:cNvPr>
          <p:cNvSpPr/>
          <p:nvPr/>
        </p:nvSpPr>
        <p:spPr>
          <a:xfrm>
            <a:off x="3145863" y="2677130"/>
            <a:ext cx="1107055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33F8E0-BEF4-4C29-B77A-D5EB2BE35F92}"/>
              </a:ext>
            </a:extLst>
          </p:cNvPr>
          <p:cNvSpPr/>
          <p:nvPr/>
        </p:nvSpPr>
        <p:spPr>
          <a:xfrm>
            <a:off x="2598230" y="4048630"/>
            <a:ext cx="830771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99CCC2-F03F-41C6-9250-44BE75C43BEB}"/>
              </a:ext>
            </a:extLst>
          </p:cNvPr>
          <p:cNvSpPr/>
          <p:nvPr/>
        </p:nvSpPr>
        <p:spPr>
          <a:xfrm>
            <a:off x="1774262" y="2127144"/>
            <a:ext cx="1371600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E51EFB0-2975-4EB3-8711-6518AC579EE4}"/>
              </a:ext>
            </a:extLst>
          </p:cNvPr>
          <p:cNvSpPr/>
          <p:nvPr/>
        </p:nvSpPr>
        <p:spPr>
          <a:xfrm>
            <a:off x="1805738" y="2984494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Flowchart: Terminator 17">
            <a:extLst>
              <a:ext uri="{FF2B5EF4-FFF2-40B4-BE49-F238E27FC236}">
                <a16:creationId xmlns:a16="http://schemas.microsoft.com/office/drawing/2014/main" id="{00EEC369-D468-4E31-A7C2-1C49884EB8A9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chemeClr val="accent6">
              <a:lumMod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7ADF9D2-5F71-4F10-A7DE-F1C1420EF2F3}"/>
              </a:ext>
            </a:extLst>
          </p:cNvPr>
          <p:cNvSpPr/>
          <p:nvPr/>
        </p:nvSpPr>
        <p:spPr>
          <a:xfrm rot="16200000">
            <a:off x="1773383" y="2622563"/>
            <a:ext cx="526473" cy="91440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658B028-6AB9-4805-A9E9-07938A21DAE8}"/>
              </a:ext>
            </a:extLst>
          </p:cNvPr>
          <p:cNvCxnSpPr>
            <a:cxnSpLocks/>
            <a:endCxn id="19" idx="4"/>
          </p:cNvCxnSpPr>
          <p:nvPr/>
        </p:nvCxnSpPr>
        <p:spPr>
          <a:xfrm flipH="1">
            <a:off x="2493821" y="2493040"/>
            <a:ext cx="3144980" cy="58672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D25ADC5-F02E-461E-86D1-E84DDD52AADE}"/>
              </a:ext>
            </a:extLst>
          </p:cNvPr>
          <p:cNvSpPr txBox="1">
            <a:spLocks/>
          </p:cNvSpPr>
          <p:nvPr/>
        </p:nvSpPr>
        <p:spPr>
          <a:xfrm>
            <a:off x="5757202" y="2170081"/>
            <a:ext cx="2758148" cy="106890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 fontAlgn="auto">
              <a:spcBef>
                <a:spcPts val="75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prstClr val="black"/>
                </a:solidFill>
                <a:latin typeface="Calibri" panose="020F0502020204030204"/>
              </a:rPr>
              <a:t>We can hit this ship we missed before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D4E91AF-8887-1912-3642-93D0F0107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E835ADE-C214-124F-900C-D418E987C37F}"/>
              </a:ext>
            </a:extLst>
          </p:cNvPr>
          <p:cNvSpPr txBox="1"/>
          <p:nvPr/>
        </p:nvSpPr>
        <p:spPr>
          <a:xfrm>
            <a:off x="2195736" y="267494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(Top-N Exclusion)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8328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145779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D9E9E9-4D66-4A48-A464-46CD791F06CE}"/>
              </a:ext>
            </a:extLst>
          </p:cNvPr>
          <p:cNvSpPr/>
          <p:nvPr/>
        </p:nvSpPr>
        <p:spPr>
          <a:xfrm>
            <a:off x="3145863" y="2677130"/>
            <a:ext cx="1107055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33F8E0-BEF4-4C29-B77A-D5EB2BE35F92}"/>
              </a:ext>
            </a:extLst>
          </p:cNvPr>
          <p:cNvSpPr/>
          <p:nvPr/>
        </p:nvSpPr>
        <p:spPr>
          <a:xfrm>
            <a:off x="2598230" y="4048630"/>
            <a:ext cx="830771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99CCC2-F03F-41C6-9250-44BE75C43BEB}"/>
              </a:ext>
            </a:extLst>
          </p:cNvPr>
          <p:cNvSpPr/>
          <p:nvPr/>
        </p:nvSpPr>
        <p:spPr>
          <a:xfrm>
            <a:off x="1774262" y="2127144"/>
            <a:ext cx="1371600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AA37B239-F55E-4245-801C-AC4D06F4BD3C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Flowchart: Terminator 18">
            <a:extLst>
              <a:ext uri="{FF2B5EF4-FFF2-40B4-BE49-F238E27FC236}">
                <a16:creationId xmlns:a16="http://schemas.microsoft.com/office/drawing/2014/main" id="{8E652734-9264-4D23-A2A1-E0311FC996E0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6B612A-8B25-4303-7C6D-DFA780460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E588BB-0209-FF10-4275-496108C5D0A9}"/>
              </a:ext>
            </a:extLst>
          </p:cNvPr>
          <p:cNvSpPr txBox="1"/>
          <p:nvPr/>
        </p:nvSpPr>
        <p:spPr>
          <a:xfrm>
            <a:off x="2195736" y="267494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(Top-N Exclusion)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537045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1707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D9E9E9-4D66-4A48-A464-46CD791F06CE}"/>
              </a:ext>
            </a:extLst>
          </p:cNvPr>
          <p:cNvSpPr/>
          <p:nvPr/>
        </p:nvSpPr>
        <p:spPr>
          <a:xfrm>
            <a:off x="3145863" y="2677130"/>
            <a:ext cx="1107055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33F8E0-BEF4-4C29-B77A-D5EB2BE35F92}"/>
              </a:ext>
            </a:extLst>
          </p:cNvPr>
          <p:cNvSpPr/>
          <p:nvPr/>
        </p:nvSpPr>
        <p:spPr>
          <a:xfrm>
            <a:off x="2598230" y="4048630"/>
            <a:ext cx="830771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99CCC2-F03F-41C6-9250-44BE75C43BEB}"/>
              </a:ext>
            </a:extLst>
          </p:cNvPr>
          <p:cNvSpPr/>
          <p:nvPr/>
        </p:nvSpPr>
        <p:spPr>
          <a:xfrm>
            <a:off x="1774262" y="2127144"/>
            <a:ext cx="1371600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id="{6D5F65E9-A7A7-4DA8-AB4F-59A49D4A29DF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E60223-CB46-4310-9230-E8DF24D7B514}"/>
              </a:ext>
            </a:extLst>
          </p:cNvPr>
          <p:cNvSpPr/>
          <p:nvPr/>
        </p:nvSpPr>
        <p:spPr>
          <a:xfrm>
            <a:off x="2332742" y="2160111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46C1E283-A355-47D2-B87A-1F801DB76BB7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EE5D7926-9CB3-433D-A885-9845CC5C4A0E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DD57863-A3C5-40F2-B9A0-E157D4F0208E}"/>
              </a:ext>
            </a:extLst>
          </p:cNvPr>
          <p:cNvSpPr/>
          <p:nvPr/>
        </p:nvSpPr>
        <p:spPr>
          <a:xfrm rot="16200000">
            <a:off x="2334994" y="1798806"/>
            <a:ext cx="526473" cy="91440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426A11F-1865-42AF-BEC1-FF1852CBA321}"/>
              </a:ext>
            </a:extLst>
          </p:cNvPr>
          <p:cNvCxnSpPr>
            <a:cxnSpLocks/>
            <a:endCxn id="19" idx="4"/>
          </p:cNvCxnSpPr>
          <p:nvPr/>
        </p:nvCxnSpPr>
        <p:spPr>
          <a:xfrm flipH="1" flipV="1">
            <a:off x="3055432" y="2256007"/>
            <a:ext cx="2521023" cy="138821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3AF43A87-F50A-449F-AFC2-BA1B1022DE43}"/>
              </a:ext>
            </a:extLst>
          </p:cNvPr>
          <p:cNvSpPr txBox="1">
            <a:spLocks/>
          </p:cNvSpPr>
          <p:nvPr/>
        </p:nvSpPr>
        <p:spPr>
          <a:xfrm>
            <a:off x="5576455" y="2157788"/>
            <a:ext cx="2758148" cy="106890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 fontAlgn="auto">
              <a:spcBef>
                <a:spcPts val="75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prstClr val="black"/>
                </a:solidFill>
                <a:latin typeface="Calibri" panose="020F0502020204030204"/>
              </a:rPr>
              <a:t>We see a new ship, but its in an excluded region, so we don’t bomb it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DC11014-FC2D-4857-81DA-9F94560A526C}"/>
              </a:ext>
            </a:extLst>
          </p:cNvPr>
          <p:cNvSpPr/>
          <p:nvPr/>
        </p:nvSpPr>
        <p:spPr>
          <a:xfrm rot="16200000">
            <a:off x="2471849" y="3172575"/>
            <a:ext cx="526473" cy="91440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FD01BF1-621A-4D19-9642-45FCCA7000AF}"/>
              </a:ext>
            </a:extLst>
          </p:cNvPr>
          <p:cNvCxnSpPr>
            <a:cxnSpLocks/>
            <a:endCxn id="24" idx="4"/>
          </p:cNvCxnSpPr>
          <p:nvPr/>
        </p:nvCxnSpPr>
        <p:spPr>
          <a:xfrm flipH="1" flipV="1">
            <a:off x="3192287" y="3629776"/>
            <a:ext cx="2521023" cy="138821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A3F033E-FB4C-41F0-B9ED-118953EC3A17}"/>
              </a:ext>
            </a:extLst>
          </p:cNvPr>
          <p:cNvSpPr txBox="1">
            <a:spLocks/>
          </p:cNvSpPr>
          <p:nvPr/>
        </p:nvSpPr>
        <p:spPr>
          <a:xfrm>
            <a:off x="5794339" y="3472477"/>
            <a:ext cx="2758148" cy="106890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 fontAlgn="auto">
              <a:spcBef>
                <a:spcPts val="75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prstClr val="black"/>
                </a:solidFill>
                <a:latin typeface="Calibri" panose="020F0502020204030204"/>
              </a:rPr>
              <a:t>This ship isn’t in this convoy / sample anymore, so we have missed it completely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A425CC2-C3A1-5D84-8D95-C4788F3C9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E175FC1-D68F-607D-C153-C9D4E3928800}"/>
              </a:ext>
            </a:extLst>
          </p:cNvPr>
          <p:cNvSpPr txBox="1"/>
          <p:nvPr/>
        </p:nvSpPr>
        <p:spPr>
          <a:xfrm>
            <a:off x="2195736" y="267494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(Top-N Exclusion)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681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1" grpId="0"/>
      <p:bldP spid="21" grpId="1"/>
      <p:bldP spid="24" grpId="0" animBg="1"/>
      <p:bldP spid="26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96053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D9E9E9-4D66-4A48-A464-46CD791F06CE}"/>
              </a:ext>
            </a:extLst>
          </p:cNvPr>
          <p:cNvSpPr/>
          <p:nvPr/>
        </p:nvSpPr>
        <p:spPr>
          <a:xfrm>
            <a:off x="3145863" y="2677130"/>
            <a:ext cx="1107055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33F8E0-BEF4-4C29-B77A-D5EB2BE35F92}"/>
              </a:ext>
            </a:extLst>
          </p:cNvPr>
          <p:cNvSpPr/>
          <p:nvPr/>
        </p:nvSpPr>
        <p:spPr>
          <a:xfrm>
            <a:off x="2598230" y="4048630"/>
            <a:ext cx="830771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99CCC2-F03F-41C6-9250-44BE75C43BEB}"/>
              </a:ext>
            </a:extLst>
          </p:cNvPr>
          <p:cNvSpPr/>
          <p:nvPr/>
        </p:nvSpPr>
        <p:spPr>
          <a:xfrm>
            <a:off x="1774262" y="2127144"/>
            <a:ext cx="1371600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C5ED54EA-3C09-47A5-9DD9-A206B40B5854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04875CE6-4020-40AB-BF3B-E305F2FB7D64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Flowchart: Terminator 18">
            <a:extLst>
              <a:ext uri="{FF2B5EF4-FFF2-40B4-BE49-F238E27FC236}">
                <a16:creationId xmlns:a16="http://schemas.microsoft.com/office/drawing/2014/main" id="{DA32C8FE-CF37-4831-895F-91C6BA0FD2D6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E87C15C-7927-4D86-874A-E2B69C576377}"/>
              </a:ext>
            </a:extLst>
          </p:cNvPr>
          <p:cNvSpPr/>
          <p:nvPr/>
        </p:nvSpPr>
        <p:spPr>
          <a:xfrm>
            <a:off x="2595900" y="2157788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1FA0929-09D8-4DB8-9972-3439B898A26A}"/>
              </a:ext>
            </a:extLst>
          </p:cNvPr>
          <p:cNvSpPr/>
          <p:nvPr/>
        </p:nvSpPr>
        <p:spPr>
          <a:xfrm>
            <a:off x="2633379" y="4073034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1AAAD0-1271-472F-B08F-D302B950FEB4}"/>
              </a:ext>
            </a:extLst>
          </p:cNvPr>
          <p:cNvSpPr/>
          <p:nvPr/>
        </p:nvSpPr>
        <p:spPr>
          <a:xfrm>
            <a:off x="2635136" y="3257674"/>
            <a:ext cx="215080" cy="208913"/>
          </a:xfrm>
          <a:prstGeom prst="ellipse">
            <a:avLst/>
          </a:prstGeom>
          <a:solidFill>
            <a:srgbClr val="D549C4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674E35E-E74D-40AD-AC51-3CF34AF21EB2}"/>
              </a:ext>
            </a:extLst>
          </p:cNvPr>
          <p:cNvSpPr/>
          <p:nvPr/>
        </p:nvSpPr>
        <p:spPr>
          <a:xfrm rot="16200000">
            <a:off x="3058304" y="2579090"/>
            <a:ext cx="526473" cy="154495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390347D-83F6-4B12-BF4B-2CB7652A63CE}"/>
              </a:ext>
            </a:extLst>
          </p:cNvPr>
          <p:cNvCxnSpPr>
            <a:cxnSpLocks/>
          </p:cNvCxnSpPr>
          <p:nvPr/>
        </p:nvCxnSpPr>
        <p:spPr>
          <a:xfrm flipH="1" flipV="1">
            <a:off x="4107874" y="3332018"/>
            <a:ext cx="1876616" cy="15837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4564D1DA-F59B-4F6D-A579-2950528B46E7}"/>
              </a:ext>
            </a:extLst>
          </p:cNvPr>
          <p:cNvSpPr txBox="1">
            <a:spLocks/>
          </p:cNvSpPr>
          <p:nvPr/>
        </p:nvSpPr>
        <p:spPr>
          <a:xfrm>
            <a:off x="6054437" y="3213046"/>
            <a:ext cx="2715491" cy="40175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 fontAlgn="auto">
              <a:spcBef>
                <a:spcPts val="75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prstClr val="black"/>
                </a:solidFill>
                <a:latin typeface="Calibri" panose="020F0502020204030204"/>
              </a:rPr>
              <a:t>We can bomb this new ship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32EF71-8ED5-3AC3-599A-CA1830CBE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5FEB7E5-1B71-568B-9C32-47F5954D1B8B}"/>
              </a:ext>
            </a:extLst>
          </p:cNvPr>
          <p:cNvSpPr txBox="1"/>
          <p:nvPr/>
        </p:nvSpPr>
        <p:spPr>
          <a:xfrm>
            <a:off x="2195736" y="267494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(Top-N Exclusion)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3687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/>
      <p:bldP spid="25" grpId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252312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D9E9E9-4D66-4A48-A464-46CD791F06CE}"/>
              </a:ext>
            </a:extLst>
          </p:cNvPr>
          <p:cNvSpPr/>
          <p:nvPr/>
        </p:nvSpPr>
        <p:spPr>
          <a:xfrm>
            <a:off x="3145863" y="2677130"/>
            <a:ext cx="1107055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33F8E0-BEF4-4C29-B77A-D5EB2BE35F92}"/>
              </a:ext>
            </a:extLst>
          </p:cNvPr>
          <p:cNvSpPr/>
          <p:nvPr/>
        </p:nvSpPr>
        <p:spPr>
          <a:xfrm>
            <a:off x="2598230" y="4048630"/>
            <a:ext cx="830771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99CCC2-F03F-41C6-9250-44BE75C43BEB}"/>
              </a:ext>
            </a:extLst>
          </p:cNvPr>
          <p:cNvSpPr/>
          <p:nvPr/>
        </p:nvSpPr>
        <p:spPr>
          <a:xfrm>
            <a:off x="1774262" y="2127144"/>
            <a:ext cx="1371600" cy="27362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926A79C1-5191-4271-86F6-976B097E6710}"/>
              </a:ext>
            </a:extLst>
          </p:cNvPr>
          <p:cNvSpPr/>
          <p:nvPr/>
        </p:nvSpPr>
        <p:spPr>
          <a:xfrm>
            <a:off x="2882627" y="3229105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63E9FBB6-57EF-452A-BAA9-3969D9FA01D2}"/>
              </a:ext>
            </a:extLst>
          </p:cNvPr>
          <p:cNvSpPr/>
          <p:nvPr/>
        </p:nvSpPr>
        <p:spPr>
          <a:xfrm>
            <a:off x="3442049" y="3224677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482632A1-9D45-4CE5-AF61-1D5CB13CE2DA}"/>
              </a:ext>
            </a:extLst>
          </p:cNvPr>
          <p:cNvSpPr/>
          <p:nvPr/>
        </p:nvSpPr>
        <p:spPr>
          <a:xfrm>
            <a:off x="3969303" y="3236403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Flowchart: Terminator 18">
            <a:extLst>
              <a:ext uri="{FF2B5EF4-FFF2-40B4-BE49-F238E27FC236}">
                <a16:creationId xmlns:a16="http://schemas.microsoft.com/office/drawing/2014/main" id="{DEA25D6E-0B21-4D04-890B-A16CA6C73D06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Multiplication Sign 19">
            <a:extLst>
              <a:ext uri="{FF2B5EF4-FFF2-40B4-BE49-F238E27FC236}">
                <a16:creationId xmlns:a16="http://schemas.microsoft.com/office/drawing/2014/main" id="{BB7843BA-4B15-40AC-A384-8AFFB464D11A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4AFC9282-5E4B-476F-8D22-54D8CA259585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29D4FF11-BBE5-4659-8FB8-1262FC18ABF0}"/>
              </a:ext>
            </a:extLst>
          </p:cNvPr>
          <p:cNvSpPr txBox="1">
            <a:spLocks/>
          </p:cNvSpPr>
          <p:nvPr/>
        </p:nvSpPr>
        <p:spPr>
          <a:xfrm>
            <a:off x="5798558" y="2808605"/>
            <a:ext cx="1814487" cy="40175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 fontAlgn="auto">
              <a:spcBef>
                <a:spcPts val="75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prstClr val="black"/>
                </a:solidFill>
                <a:latin typeface="Calibri" panose="020F0502020204030204"/>
              </a:rPr>
              <a:t>It gets sunk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CFF87C1-3D0C-4DE7-90BC-941A1BBEC445}"/>
              </a:ext>
            </a:extLst>
          </p:cNvPr>
          <p:cNvSpPr/>
          <p:nvPr/>
        </p:nvSpPr>
        <p:spPr>
          <a:xfrm rot="16200000">
            <a:off x="3058304" y="2579090"/>
            <a:ext cx="526473" cy="154495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3E0957-ABCF-4176-B022-3BF7912F9238}"/>
              </a:ext>
            </a:extLst>
          </p:cNvPr>
          <p:cNvCxnSpPr>
            <a:cxnSpLocks/>
          </p:cNvCxnSpPr>
          <p:nvPr/>
        </p:nvCxnSpPr>
        <p:spPr>
          <a:xfrm flipH="1">
            <a:off x="4107875" y="3041074"/>
            <a:ext cx="1579417" cy="29094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61661C6-C900-977C-CD7F-B215BA9E3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F55C571-8F26-C69B-51EF-D808AF0D16A1}"/>
              </a:ext>
            </a:extLst>
          </p:cNvPr>
          <p:cNvSpPr txBox="1"/>
          <p:nvPr/>
        </p:nvSpPr>
        <p:spPr>
          <a:xfrm>
            <a:off x="2195736" y="267494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(Top-N Exclusion)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270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4" grpId="1"/>
      <p:bldP spid="25" grpId="0" animBg="1"/>
      <p:bldP spid="25" grpId="1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72BCCD-349A-52CD-E5D8-61CFA8808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E832B8-7DB2-7B70-4D13-2FB941B61CE0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Changing Ships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C5C09B-A8B3-2AC6-1849-8E4675D6F5E8}"/>
              </a:ext>
            </a:extLst>
          </p:cNvPr>
          <p:cNvSpPr txBox="1"/>
          <p:nvPr/>
        </p:nvSpPr>
        <p:spPr>
          <a:xfrm>
            <a:off x="107505" y="1203598"/>
            <a:ext cx="8208911" cy="2351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What happens if the ships change?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Possible strategies: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Use Top-N again (will bomb sunken ships, but potentially also bomb new ships)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Use Top-N with exclusions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Use a pre-scheduling method (works well on identical samples)</a:t>
            </a:r>
          </a:p>
        </p:txBody>
      </p:sp>
    </p:spTree>
    <p:extLst>
      <p:ext uri="{BB962C8B-B14F-4D97-AF65-F5344CB8AC3E}">
        <p14:creationId xmlns:p14="http://schemas.microsoft.com/office/powerpoint/2010/main" val="322758330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1309473"/>
              </p:ext>
            </p:extLst>
          </p:nvPr>
        </p:nvGraphicFramePr>
        <p:xfrm>
          <a:off x="1228921" y="1579250"/>
          <a:ext cx="3127055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77965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3B6B5272-990F-400A-85BD-7DDA7858412E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E5C774-8910-6847-510F-035C10596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0D5773-CE60-F2DE-C12E-8E3612CE5901}"/>
              </a:ext>
            </a:extLst>
          </p:cNvPr>
          <p:cNvSpPr txBox="1"/>
          <p:nvPr/>
        </p:nvSpPr>
        <p:spPr>
          <a:xfrm>
            <a:off x="2195736" y="267494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(Pre-Scheduling)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60DE79-79F2-19B8-4FDF-45CEC3AEC12A}"/>
              </a:ext>
            </a:extLst>
          </p:cNvPr>
          <p:cNvSpPr txBox="1"/>
          <p:nvPr/>
        </p:nvSpPr>
        <p:spPr>
          <a:xfrm>
            <a:off x="4860035" y="1461861"/>
            <a:ext cx="4283966" cy="1882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Pre-scheduling takes no notice of radar scans which are included for post processing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There is no excluded regions, but those parts also never get scheduled</a:t>
            </a:r>
          </a:p>
        </p:txBody>
      </p:sp>
    </p:spTree>
    <p:extLst>
      <p:ext uri="{BB962C8B-B14F-4D97-AF65-F5344CB8AC3E}">
        <p14:creationId xmlns:p14="http://schemas.microsoft.com/office/powerpoint/2010/main" val="235449519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8363429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3B6B5272-990F-400A-85BD-7DDA7858412E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4F6D6140-F77A-472C-A71C-2BC2E073E94F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765187F-E0EE-41A6-8FA6-8B3210B1FD9D}"/>
              </a:ext>
            </a:extLst>
          </p:cNvPr>
          <p:cNvSpPr/>
          <p:nvPr/>
        </p:nvSpPr>
        <p:spPr>
          <a:xfrm rot="16200000">
            <a:off x="1797836" y="2733568"/>
            <a:ext cx="526473" cy="75583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496566D-2732-47D4-B559-2FEC389163B6}"/>
              </a:ext>
            </a:extLst>
          </p:cNvPr>
          <p:cNvCxnSpPr>
            <a:cxnSpLocks/>
            <a:endCxn id="18" idx="4"/>
          </p:cNvCxnSpPr>
          <p:nvPr/>
        </p:nvCxnSpPr>
        <p:spPr>
          <a:xfrm flipH="1">
            <a:off x="2438990" y="3106660"/>
            <a:ext cx="2832665" cy="482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BCF2205-54A6-420F-8FF8-FDCCC4ADE0C1}"/>
              </a:ext>
            </a:extLst>
          </p:cNvPr>
          <p:cNvSpPr txBox="1">
            <a:spLocks/>
          </p:cNvSpPr>
          <p:nvPr/>
        </p:nvSpPr>
        <p:spPr>
          <a:xfrm>
            <a:off x="5367274" y="2966262"/>
            <a:ext cx="2647580" cy="667832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 fontAlgn="auto">
              <a:spcBef>
                <a:spcPts val="75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prstClr val="black"/>
                </a:solidFill>
                <a:latin typeface="Calibri" panose="020F0502020204030204"/>
              </a:rPr>
              <a:t>We saw this ship in sample 1 and didn’t sink it, so we can bomb it this time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7E6830-83CC-9634-C40F-8534316EC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97ACE9-7D46-595A-7A76-954F2C8AAC30}"/>
              </a:ext>
            </a:extLst>
          </p:cNvPr>
          <p:cNvSpPr txBox="1"/>
          <p:nvPr/>
        </p:nvSpPr>
        <p:spPr>
          <a:xfrm>
            <a:off x="2195736" y="267494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(Pre-Scheduling)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671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2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229698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3B6B5272-990F-400A-85BD-7DDA7858412E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4F6D6140-F77A-472C-A71C-2BC2E073E94F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0540C511-C46C-4894-9A0F-7BD94D751A80}"/>
              </a:ext>
            </a:extLst>
          </p:cNvPr>
          <p:cNvSpPr/>
          <p:nvPr/>
        </p:nvSpPr>
        <p:spPr>
          <a:xfrm>
            <a:off x="2609301" y="3498895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765CCDC-4CBE-4CBF-92F0-48287AC50D50}"/>
              </a:ext>
            </a:extLst>
          </p:cNvPr>
          <p:cNvSpPr/>
          <p:nvPr/>
        </p:nvSpPr>
        <p:spPr>
          <a:xfrm rot="16200000">
            <a:off x="2487753" y="3145573"/>
            <a:ext cx="526473" cy="98195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2F0E54B-738E-4931-9B9D-65F3DA33E690}"/>
              </a:ext>
            </a:extLst>
          </p:cNvPr>
          <p:cNvCxnSpPr>
            <a:cxnSpLocks/>
            <a:endCxn id="18" idx="4"/>
          </p:cNvCxnSpPr>
          <p:nvPr/>
        </p:nvCxnSpPr>
        <p:spPr>
          <a:xfrm flipH="1">
            <a:off x="3241966" y="3621321"/>
            <a:ext cx="2202871" cy="15229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426305FB-FD34-42D0-9950-598A9E4FDC81}"/>
              </a:ext>
            </a:extLst>
          </p:cNvPr>
          <p:cNvSpPr txBox="1">
            <a:spLocks/>
          </p:cNvSpPr>
          <p:nvPr/>
        </p:nvSpPr>
        <p:spPr>
          <a:xfrm>
            <a:off x="5505820" y="3373313"/>
            <a:ext cx="2647580" cy="667832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 fontAlgn="auto">
              <a:spcBef>
                <a:spcPts val="75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prstClr val="black"/>
                </a:solidFill>
                <a:latin typeface="Calibri" panose="020F0502020204030204"/>
              </a:rPr>
              <a:t>We assume this ship is still there and bomb the water…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B93050-9A11-7B2B-6302-1CE72B0CB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7D849D-4AAF-9C0B-79BA-17343233C5C8}"/>
              </a:ext>
            </a:extLst>
          </p:cNvPr>
          <p:cNvSpPr txBox="1"/>
          <p:nvPr/>
        </p:nvSpPr>
        <p:spPr>
          <a:xfrm>
            <a:off x="2195736" y="267494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(Pre-Scheduling)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10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2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5828924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3B6B5272-990F-400A-85BD-7DDA7858412E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4F6D6140-F77A-472C-A71C-2BC2E073E94F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0540C511-C46C-4894-9A0F-7BD94D751A80}"/>
              </a:ext>
            </a:extLst>
          </p:cNvPr>
          <p:cNvSpPr/>
          <p:nvPr/>
        </p:nvSpPr>
        <p:spPr>
          <a:xfrm>
            <a:off x="2609301" y="3498895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89EEB59-F088-479C-B5EB-7929FD6A809B}"/>
              </a:ext>
            </a:extLst>
          </p:cNvPr>
          <p:cNvSpPr/>
          <p:nvPr/>
        </p:nvSpPr>
        <p:spPr>
          <a:xfrm rot="16200000">
            <a:off x="3037494" y="2621582"/>
            <a:ext cx="526473" cy="14895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6C1623E-CAB2-466F-B916-C2B9A9E571E6}"/>
              </a:ext>
            </a:extLst>
          </p:cNvPr>
          <p:cNvCxnSpPr>
            <a:cxnSpLocks/>
          </p:cNvCxnSpPr>
          <p:nvPr/>
        </p:nvCxnSpPr>
        <p:spPr>
          <a:xfrm flipH="1">
            <a:off x="4066311" y="3351149"/>
            <a:ext cx="928253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A070C06-7C74-4D8E-83B8-B4748E809FE3}"/>
              </a:ext>
            </a:extLst>
          </p:cNvPr>
          <p:cNvSpPr txBox="1">
            <a:spLocks/>
          </p:cNvSpPr>
          <p:nvPr/>
        </p:nvSpPr>
        <p:spPr>
          <a:xfrm>
            <a:off x="5025886" y="3121732"/>
            <a:ext cx="3023996" cy="66783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85800" fontAlgn="auto">
              <a:spcBef>
                <a:spcPts val="75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prstClr val="black"/>
                </a:solidFill>
                <a:latin typeface="Calibri" panose="020F0502020204030204"/>
              </a:rPr>
              <a:t>We can’t adjust to new ships, so we just ignore this one…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F979AE-DADF-7800-B45B-6DB2B7AFF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11CB32-F243-E8D5-856A-58EBAE37D684}"/>
              </a:ext>
            </a:extLst>
          </p:cNvPr>
          <p:cNvSpPr txBox="1"/>
          <p:nvPr/>
        </p:nvSpPr>
        <p:spPr>
          <a:xfrm>
            <a:off x="2195736" y="267494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(Pre-Scheduling)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05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6"/>
          <p:cNvGrpSpPr/>
          <p:nvPr/>
        </p:nvGrpSpPr>
        <p:grpSpPr>
          <a:xfrm>
            <a:off x="1852050" y="1138026"/>
            <a:ext cx="3380650" cy="815870"/>
            <a:chOff x="2052950" y="1863250"/>
            <a:chExt cx="3380650" cy="815870"/>
          </a:xfrm>
        </p:grpSpPr>
        <p:sp>
          <p:nvSpPr>
            <p:cNvPr id="121" name="Google Shape;121;p16"/>
            <p:cNvSpPr/>
            <p:nvPr/>
          </p:nvSpPr>
          <p:spPr>
            <a:xfrm>
              <a:off x="2052950" y="1863250"/>
              <a:ext cx="3146400" cy="742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2145775" y="1963675"/>
              <a:ext cx="345900" cy="357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2640475" y="2104925"/>
              <a:ext cx="345900" cy="357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4477350" y="1963675"/>
              <a:ext cx="345900" cy="357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3213050" y="1963675"/>
              <a:ext cx="345900" cy="357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3845200" y="2104925"/>
              <a:ext cx="345900" cy="357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2179148" y="2214189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3328248" y="2229577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3845198" y="2088327"/>
              <a:ext cx="115500" cy="107700"/>
            </a:xfrm>
            <a:prstGeom prst="ellipse">
              <a:avLst/>
            </a:prstGeom>
            <a:solidFill>
              <a:srgbClr val="38761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0" name="Google Shape;130;p16"/>
            <p:cNvSpPr/>
            <p:nvPr/>
          </p:nvSpPr>
          <p:spPr>
            <a:xfrm rot="7669734" flipH="1">
              <a:off x="3154093" y="1975217"/>
              <a:ext cx="523393" cy="616405"/>
            </a:xfrm>
            <a:prstGeom prst="bentArrow">
              <a:avLst>
                <a:gd name="adj1" fmla="val 25000"/>
                <a:gd name="adj2" fmla="val 25000"/>
                <a:gd name="adj3" fmla="val 25000"/>
                <a:gd name="adj4" fmla="val 4375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3644323" y="2088327"/>
              <a:ext cx="115500" cy="1077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4533098" y="2408077"/>
              <a:ext cx="115500" cy="1077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4716900" y="2362925"/>
              <a:ext cx="716700" cy="1980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grpSp>
        <p:nvGrpSpPr>
          <p:cNvPr id="134" name="Google Shape;134;p16"/>
          <p:cNvGrpSpPr/>
          <p:nvPr/>
        </p:nvGrpSpPr>
        <p:grpSpPr>
          <a:xfrm>
            <a:off x="504292" y="1165875"/>
            <a:ext cx="1059031" cy="1195764"/>
            <a:chOff x="69141" y="1899805"/>
            <a:chExt cx="1347753" cy="1343908"/>
          </a:xfrm>
        </p:grpSpPr>
        <p:sp>
          <p:nvSpPr>
            <p:cNvPr id="135" name="Google Shape;135;p16"/>
            <p:cNvSpPr/>
            <p:nvPr/>
          </p:nvSpPr>
          <p:spPr>
            <a:xfrm>
              <a:off x="69141" y="1899805"/>
              <a:ext cx="885170" cy="1077592"/>
            </a:xfrm>
            <a:prstGeom prst="flowChartManualOperation">
              <a:avLst/>
            </a:prstGeom>
            <a:solidFill>
              <a:srgbClr val="D0E0E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cxnSp>
          <p:nvCxnSpPr>
            <p:cNvPr id="136" name="Google Shape;136;p16"/>
            <p:cNvCxnSpPr>
              <a:stCxn id="135" idx="3"/>
              <a:endCxn id="121" idx="1"/>
            </p:cNvCxnSpPr>
            <p:nvPr/>
          </p:nvCxnSpPr>
          <p:spPr>
            <a:xfrm rot="10800000" flipH="1">
              <a:off x="865794" y="2391501"/>
              <a:ext cx="551100" cy="4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37" name="Google Shape;137;p16"/>
            <p:cNvSpPr/>
            <p:nvPr/>
          </p:nvSpPr>
          <p:spPr>
            <a:xfrm>
              <a:off x="332373" y="2426664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616115" y="2699461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453968" y="2123249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217006" y="2015559"/>
              <a:ext cx="115500" cy="10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332373" y="2699461"/>
              <a:ext cx="115500" cy="1077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616115" y="2318974"/>
              <a:ext cx="115500" cy="1077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731482" y="2015559"/>
              <a:ext cx="115500" cy="1077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217006" y="2221112"/>
              <a:ext cx="115500" cy="107700"/>
            </a:xfrm>
            <a:prstGeom prst="ellipse">
              <a:avLst/>
            </a:prstGeom>
            <a:solidFill>
              <a:srgbClr val="38761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569343" y="2509218"/>
              <a:ext cx="115500" cy="107700"/>
            </a:xfrm>
            <a:prstGeom prst="ellipse">
              <a:avLst/>
            </a:prstGeom>
            <a:solidFill>
              <a:srgbClr val="38761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6" name="Google Shape;146;p16"/>
            <p:cNvSpPr txBox="1"/>
            <p:nvPr/>
          </p:nvSpPr>
          <p:spPr>
            <a:xfrm>
              <a:off x="95775" y="2889713"/>
              <a:ext cx="1279060" cy="35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GB" sz="1500" dirty="0"/>
                <a:t>Sample</a:t>
              </a:r>
              <a:endParaRPr sz="1800" dirty="0"/>
            </a:p>
          </p:txBody>
        </p:sp>
      </p:grpSp>
      <p:sp>
        <p:nvSpPr>
          <p:cNvPr id="147" name="Google Shape;147;p16"/>
          <p:cNvSpPr/>
          <p:nvPr/>
        </p:nvSpPr>
        <p:spPr>
          <a:xfrm>
            <a:off x="5332522" y="1372403"/>
            <a:ext cx="454313" cy="634575"/>
          </a:xfrm>
          <a:prstGeom prst="flowChartManualOperation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48" name="Google Shape;148;p16"/>
          <p:cNvSpPr/>
          <p:nvPr/>
        </p:nvSpPr>
        <p:spPr>
          <a:xfrm>
            <a:off x="5625498" y="1492102"/>
            <a:ext cx="115500" cy="10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49" name="Google Shape;149;p16"/>
          <p:cNvSpPr/>
          <p:nvPr/>
        </p:nvSpPr>
        <p:spPr>
          <a:xfrm>
            <a:off x="5501923" y="1767711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50" name="Google Shape;150;p16"/>
          <p:cNvSpPr/>
          <p:nvPr/>
        </p:nvSpPr>
        <p:spPr>
          <a:xfrm>
            <a:off x="5433415" y="1492112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51" name="Google Shape;151;p16"/>
          <p:cNvSpPr/>
          <p:nvPr/>
        </p:nvSpPr>
        <p:spPr>
          <a:xfrm>
            <a:off x="5548932" y="1629909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52" name="Google Shape;152;p16"/>
          <p:cNvSpPr txBox="1"/>
          <p:nvPr/>
        </p:nvSpPr>
        <p:spPr>
          <a:xfrm>
            <a:off x="4235825" y="2074200"/>
            <a:ext cx="225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sz="1500" dirty="0"/>
              <a:t>Sample fraction, collected in small time period</a:t>
            </a:r>
            <a:endParaRPr sz="1500" dirty="0"/>
          </a:p>
        </p:txBody>
      </p:sp>
      <p:cxnSp>
        <p:nvCxnSpPr>
          <p:cNvPr id="153" name="Google Shape;153;p16"/>
          <p:cNvCxnSpPr/>
          <p:nvPr/>
        </p:nvCxnSpPr>
        <p:spPr>
          <a:xfrm flipH="1">
            <a:off x="6990025" y="930792"/>
            <a:ext cx="10800" cy="1218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6"/>
          <p:cNvCxnSpPr/>
          <p:nvPr/>
        </p:nvCxnSpPr>
        <p:spPr>
          <a:xfrm>
            <a:off x="6979175" y="2149724"/>
            <a:ext cx="1710900" cy="11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6"/>
          <p:cNvCxnSpPr/>
          <p:nvPr/>
        </p:nvCxnSpPr>
        <p:spPr>
          <a:xfrm>
            <a:off x="7216575" y="1930125"/>
            <a:ext cx="900" cy="2196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" name="Google Shape;156;p16"/>
          <p:cNvCxnSpPr/>
          <p:nvPr/>
        </p:nvCxnSpPr>
        <p:spPr>
          <a:xfrm>
            <a:off x="7553125" y="1318104"/>
            <a:ext cx="0" cy="8430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16"/>
          <p:cNvCxnSpPr/>
          <p:nvPr/>
        </p:nvCxnSpPr>
        <p:spPr>
          <a:xfrm rot="10800000" flipH="1">
            <a:off x="5741402" y="1687289"/>
            <a:ext cx="1150200" cy="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8" name="Google Shape;158;p16"/>
          <p:cNvSpPr txBox="1"/>
          <p:nvPr/>
        </p:nvSpPr>
        <p:spPr>
          <a:xfrm>
            <a:off x="6112713" y="1245925"/>
            <a:ext cx="5604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500" dirty="0"/>
              <a:t>MS</a:t>
            </a:r>
            <a:endParaRPr sz="1800" dirty="0"/>
          </a:p>
        </p:txBody>
      </p:sp>
      <p:sp>
        <p:nvSpPr>
          <p:cNvPr id="159" name="Google Shape;159;p16"/>
          <p:cNvSpPr/>
          <p:nvPr/>
        </p:nvSpPr>
        <p:spPr>
          <a:xfrm>
            <a:off x="638725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60" name="Google Shape;160;p16"/>
          <p:cNvSpPr/>
          <p:nvPr/>
        </p:nvSpPr>
        <p:spPr>
          <a:xfrm>
            <a:off x="638725" y="4515975"/>
            <a:ext cx="115500" cy="1077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61" name="Google Shape;161;p16"/>
          <p:cNvSpPr/>
          <p:nvPr/>
        </p:nvSpPr>
        <p:spPr>
          <a:xfrm>
            <a:off x="638725" y="3872750"/>
            <a:ext cx="115500" cy="1077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162" name="Google Shape;162;p16"/>
          <p:cNvCxnSpPr/>
          <p:nvPr/>
        </p:nvCxnSpPr>
        <p:spPr>
          <a:xfrm rot="10800000">
            <a:off x="347375" y="2756775"/>
            <a:ext cx="0" cy="194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3" name="Google Shape;163;p16"/>
          <p:cNvSpPr txBox="1"/>
          <p:nvPr/>
        </p:nvSpPr>
        <p:spPr>
          <a:xfrm rot="-5400000">
            <a:off x="-852675" y="3385200"/>
            <a:ext cx="205455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Mass (per charge)</a:t>
            </a:r>
            <a:endParaRPr sz="1800" dirty="0"/>
          </a:p>
        </p:txBody>
      </p:sp>
      <p:cxnSp>
        <p:nvCxnSpPr>
          <p:cNvPr id="164" name="Google Shape;164;p16"/>
          <p:cNvCxnSpPr/>
          <p:nvPr/>
        </p:nvCxnSpPr>
        <p:spPr>
          <a:xfrm rot="10800000" flipH="1">
            <a:off x="593900" y="4852250"/>
            <a:ext cx="3317100" cy="1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5" name="Google Shape;165;p16"/>
          <p:cNvSpPr txBox="1"/>
          <p:nvPr/>
        </p:nvSpPr>
        <p:spPr>
          <a:xfrm>
            <a:off x="323528" y="4762600"/>
            <a:ext cx="351995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Chromatographic </a:t>
            </a:r>
            <a:r>
              <a:rPr lang="en-GB" sz="1800" b="1" dirty="0"/>
              <a:t>retention time</a:t>
            </a:r>
            <a:endParaRPr sz="1800" b="1" dirty="0"/>
          </a:p>
        </p:txBody>
      </p:sp>
      <p:sp>
        <p:nvSpPr>
          <p:cNvPr id="166" name="Google Shape;166;p16"/>
          <p:cNvSpPr/>
          <p:nvPr/>
        </p:nvSpPr>
        <p:spPr>
          <a:xfrm rot="10800000">
            <a:off x="1199150" y="2532525"/>
            <a:ext cx="6712200" cy="16212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tx2">
              <a:lumMod val="20000"/>
              <a:lumOff val="8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67" name="Google Shape;167;p16"/>
          <p:cNvSpPr/>
          <p:nvPr/>
        </p:nvSpPr>
        <p:spPr>
          <a:xfrm>
            <a:off x="756500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68" name="Google Shape;168;p16"/>
          <p:cNvSpPr/>
          <p:nvPr/>
        </p:nvSpPr>
        <p:spPr>
          <a:xfrm>
            <a:off x="756500" y="4515975"/>
            <a:ext cx="115500" cy="1077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69" name="Google Shape;169;p16"/>
          <p:cNvSpPr/>
          <p:nvPr/>
        </p:nvSpPr>
        <p:spPr>
          <a:xfrm>
            <a:off x="756500" y="3872750"/>
            <a:ext cx="115500" cy="1077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0" name="Google Shape;170;p16"/>
          <p:cNvSpPr/>
          <p:nvPr/>
        </p:nvSpPr>
        <p:spPr>
          <a:xfrm>
            <a:off x="868889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1" name="Google Shape;171;p16"/>
          <p:cNvSpPr/>
          <p:nvPr/>
        </p:nvSpPr>
        <p:spPr>
          <a:xfrm>
            <a:off x="862597" y="4515975"/>
            <a:ext cx="115500" cy="107700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2" name="Google Shape;172;p16"/>
          <p:cNvSpPr/>
          <p:nvPr/>
        </p:nvSpPr>
        <p:spPr>
          <a:xfrm>
            <a:off x="862597" y="3872750"/>
            <a:ext cx="115500" cy="1077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3" name="Google Shape;173;p16"/>
          <p:cNvSpPr/>
          <p:nvPr/>
        </p:nvSpPr>
        <p:spPr>
          <a:xfrm>
            <a:off x="978202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4" name="Google Shape;174;p16"/>
          <p:cNvSpPr/>
          <p:nvPr/>
        </p:nvSpPr>
        <p:spPr>
          <a:xfrm>
            <a:off x="977825" y="4515975"/>
            <a:ext cx="115500" cy="107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5" name="Google Shape;175;p16"/>
          <p:cNvSpPr/>
          <p:nvPr/>
        </p:nvSpPr>
        <p:spPr>
          <a:xfrm>
            <a:off x="977825" y="3872750"/>
            <a:ext cx="115500" cy="107700"/>
          </a:xfrm>
          <a:prstGeom prst="rect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6" name="Google Shape;176;p16"/>
          <p:cNvSpPr/>
          <p:nvPr/>
        </p:nvSpPr>
        <p:spPr>
          <a:xfrm>
            <a:off x="1108063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7" name="Google Shape;177;p16"/>
          <p:cNvSpPr/>
          <p:nvPr/>
        </p:nvSpPr>
        <p:spPr>
          <a:xfrm>
            <a:off x="1108063" y="4515975"/>
            <a:ext cx="115500" cy="1077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8" name="Google Shape;178;p16"/>
          <p:cNvSpPr/>
          <p:nvPr/>
        </p:nvSpPr>
        <p:spPr>
          <a:xfrm>
            <a:off x="1108063" y="3872750"/>
            <a:ext cx="115500" cy="107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79" name="Google Shape;179;p16"/>
          <p:cNvSpPr/>
          <p:nvPr/>
        </p:nvSpPr>
        <p:spPr>
          <a:xfrm>
            <a:off x="1213700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0" name="Google Shape;180;p16"/>
          <p:cNvSpPr/>
          <p:nvPr/>
        </p:nvSpPr>
        <p:spPr>
          <a:xfrm>
            <a:off x="1213700" y="4515975"/>
            <a:ext cx="115500" cy="107700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1" name="Google Shape;181;p16"/>
          <p:cNvSpPr/>
          <p:nvPr/>
        </p:nvSpPr>
        <p:spPr>
          <a:xfrm>
            <a:off x="1213700" y="3872750"/>
            <a:ext cx="115500" cy="107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2" name="Google Shape;182;p16"/>
          <p:cNvSpPr/>
          <p:nvPr/>
        </p:nvSpPr>
        <p:spPr>
          <a:xfrm>
            <a:off x="1324363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3" name="Google Shape;183;p16"/>
          <p:cNvSpPr/>
          <p:nvPr/>
        </p:nvSpPr>
        <p:spPr>
          <a:xfrm>
            <a:off x="1324363" y="4515975"/>
            <a:ext cx="115500" cy="1077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4" name="Google Shape;184;p16"/>
          <p:cNvSpPr/>
          <p:nvPr/>
        </p:nvSpPr>
        <p:spPr>
          <a:xfrm>
            <a:off x="1324363" y="3872750"/>
            <a:ext cx="115500" cy="107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5" name="Google Shape;185;p16"/>
          <p:cNvSpPr/>
          <p:nvPr/>
        </p:nvSpPr>
        <p:spPr>
          <a:xfrm>
            <a:off x="1449575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6" name="Google Shape;186;p16"/>
          <p:cNvSpPr/>
          <p:nvPr/>
        </p:nvSpPr>
        <p:spPr>
          <a:xfrm>
            <a:off x="1449575" y="4515975"/>
            <a:ext cx="115500" cy="1077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7" name="Google Shape;187;p16"/>
          <p:cNvSpPr/>
          <p:nvPr/>
        </p:nvSpPr>
        <p:spPr>
          <a:xfrm>
            <a:off x="1574763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8" name="Google Shape;188;p16"/>
          <p:cNvSpPr/>
          <p:nvPr/>
        </p:nvSpPr>
        <p:spPr>
          <a:xfrm>
            <a:off x="1702575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89" name="Google Shape;189;p16"/>
          <p:cNvSpPr/>
          <p:nvPr/>
        </p:nvSpPr>
        <p:spPr>
          <a:xfrm>
            <a:off x="1832813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0" name="Google Shape;190;p16"/>
          <p:cNvSpPr/>
          <p:nvPr/>
        </p:nvSpPr>
        <p:spPr>
          <a:xfrm>
            <a:off x="1938450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1" name="Google Shape;191;p16"/>
          <p:cNvSpPr/>
          <p:nvPr/>
        </p:nvSpPr>
        <p:spPr>
          <a:xfrm>
            <a:off x="2049113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2" name="Google Shape;192;p16"/>
          <p:cNvSpPr/>
          <p:nvPr/>
        </p:nvSpPr>
        <p:spPr>
          <a:xfrm>
            <a:off x="2174325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3" name="Google Shape;193;p16"/>
          <p:cNvSpPr/>
          <p:nvPr/>
        </p:nvSpPr>
        <p:spPr>
          <a:xfrm>
            <a:off x="1703788" y="2836313"/>
            <a:ext cx="115500" cy="1077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4" name="Google Shape;194;p16"/>
          <p:cNvSpPr/>
          <p:nvPr/>
        </p:nvSpPr>
        <p:spPr>
          <a:xfrm>
            <a:off x="1811938" y="2836300"/>
            <a:ext cx="115500" cy="1077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5" name="Google Shape;195;p16"/>
          <p:cNvSpPr/>
          <p:nvPr/>
        </p:nvSpPr>
        <p:spPr>
          <a:xfrm>
            <a:off x="1939050" y="2836300"/>
            <a:ext cx="115500" cy="1077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6" name="Google Shape;196;p16"/>
          <p:cNvSpPr/>
          <p:nvPr/>
        </p:nvSpPr>
        <p:spPr>
          <a:xfrm>
            <a:off x="2049125" y="2836313"/>
            <a:ext cx="115500" cy="1077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7" name="Google Shape;197;p16"/>
          <p:cNvSpPr/>
          <p:nvPr/>
        </p:nvSpPr>
        <p:spPr>
          <a:xfrm>
            <a:off x="2174300" y="2836300"/>
            <a:ext cx="115500" cy="1077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8" name="Google Shape;198;p16"/>
          <p:cNvSpPr/>
          <p:nvPr/>
        </p:nvSpPr>
        <p:spPr>
          <a:xfrm>
            <a:off x="2307050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99" name="Google Shape;199;p16"/>
          <p:cNvSpPr/>
          <p:nvPr/>
        </p:nvSpPr>
        <p:spPr>
          <a:xfrm>
            <a:off x="2437288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0" name="Google Shape;200;p16"/>
          <p:cNvSpPr/>
          <p:nvPr/>
        </p:nvSpPr>
        <p:spPr>
          <a:xfrm>
            <a:off x="2542925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1" name="Google Shape;201;p16"/>
          <p:cNvSpPr/>
          <p:nvPr/>
        </p:nvSpPr>
        <p:spPr>
          <a:xfrm>
            <a:off x="2653588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2" name="Google Shape;202;p16"/>
          <p:cNvSpPr/>
          <p:nvPr/>
        </p:nvSpPr>
        <p:spPr>
          <a:xfrm>
            <a:off x="2778800" y="2521325"/>
            <a:ext cx="115500" cy="2252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3" name="Google Shape;203;p16"/>
          <p:cNvSpPr/>
          <p:nvPr/>
        </p:nvSpPr>
        <p:spPr>
          <a:xfrm>
            <a:off x="1609725" y="2686050"/>
            <a:ext cx="812700" cy="392100"/>
          </a:xfrm>
          <a:prstGeom prst="ellipse">
            <a:avLst/>
          </a:prstGeom>
          <a:noFill/>
          <a:ln w="19050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4" name="Google Shape;204;p16"/>
          <p:cNvSpPr/>
          <p:nvPr/>
        </p:nvSpPr>
        <p:spPr>
          <a:xfrm>
            <a:off x="554725" y="3730550"/>
            <a:ext cx="1020000" cy="392100"/>
          </a:xfrm>
          <a:prstGeom prst="ellipse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5" name="Google Shape;205;p16"/>
          <p:cNvSpPr/>
          <p:nvPr/>
        </p:nvSpPr>
        <p:spPr>
          <a:xfrm>
            <a:off x="514975" y="4373775"/>
            <a:ext cx="1150200" cy="3921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06" name="Google Shape;206;p16"/>
          <p:cNvSpPr txBox="1"/>
          <p:nvPr/>
        </p:nvSpPr>
        <p:spPr>
          <a:xfrm>
            <a:off x="3982825" y="3980450"/>
            <a:ext cx="23712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500" b="1" dirty="0"/>
              <a:t>Chromatographic</a:t>
            </a:r>
            <a:r>
              <a:rPr lang="en-GB" sz="1500" dirty="0"/>
              <a:t> peaks</a:t>
            </a:r>
            <a:endParaRPr sz="1500" dirty="0"/>
          </a:p>
        </p:txBody>
      </p:sp>
      <p:cxnSp>
        <p:nvCxnSpPr>
          <p:cNvPr id="207" name="Google Shape;207;p16"/>
          <p:cNvCxnSpPr>
            <a:stCxn id="206" idx="1"/>
            <a:endCxn id="203" idx="5"/>
          </p:cNvCxnSpPr>
          <p:nvPr/>
        </p:nvCxnSpPr>
        <p:spPr>
          <a:xfrm rot="10800000">
            <a:off x="2303425" y="3020600"/>
            <a:ext cx="1679400" cy="115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8" name="Google Shape;208;p16"/>
          <p:cNvCxnSpPr>
            <a:stCxn id="206" idx="1"/>
            <a:endCxn id="204" idx="6"/>
          </p:cNvCxnSpPr>
          <p:nvPr/>
        </p:nvCxnSpPr>
        <p:spPr>
          <a:xfrm rot="10800000">
            <a:off x="1574725" y="3926600"/>
            <a:ext cx="2408100" cy="24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" name="Google Shape;209;p16"/>
          <p:cNvCxnSpPr>
            <a:endCxn id="205" idx="6"/>
          </p:cNvCxnSpPr>
          <p:nvPr/>
        </p:nvCxnSpPr>
        <p:spPr>
          <a:xfrm flipH="1">
            <a:off x="1665175" y="4176525"/>
            <a:ext cx="2317800" cy="39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0" name="Google Shape;210;p16"/>
          <p:cNvCxnSpPr/>
          <p:nvPr/>
        </p:nvCxnSpPr>
        <p:spPr>
          <a:xfrm>
            <a:off x="6836586" y="4792765"/>
            <a:ext cx="1181100" cy="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1" name="Google Shape;211;p16"/>
          <p:cNvCxnSpPr/>
          <p:nvPr/>
        </p:nvCxnSpPr>
        <p:spPr>
          <a:xfrm rot="10800000">
            <a:off x="6836586" y="4116490"/>
            <a:ext cx="0" cy="68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2" name="Google Shape;212;p16"/>
          <p:cNvSpPr/>
          <p:nvPr/>
        </p:nvSpPr>
        <p:spPr>
          <a:xfrm>
            <a:off x="6874687" y="4235950"/>
            <a:ext cx="1133475" cy="537775"/>
          </a:xfrm>
          <a:custGeom>
            <a:avLst/>
            <a:gdLst/>
            <a:ahLst/>
            <a:cxnLst/>
            <a:rect l="l" t="t" r="r" b="b"/>
            <a:pathLst>
              <a:path w="45339" h="21511" extrusionOk="0">
                <a:moveTo>
                  <a:pt x="0" y="21511"/>
                </a:moveTo>
                <a:cubicBezTo>
                  <a:pt x="1080" y="20432"/>
                  <a:pt x="4699" y="17574"/>
                  <a:pt x="6477" y="15034"/>
                </a:cubicBezTo>
                <a:cubicBezTo>
                  <a:pt x="8255" y="12494"/>
                  <a:pt x="9335" y="8684"/>
                  <a:pt x="10668" y="6271"/>
                </a:cubicBezTo>
                <a:cubicBezTo>
                  <a:pt x="12002" y="3858"/>
                  <a:pt x="12637" y="1318"/>
                  <a:pt x="14478" y="556"/>
                </a:cubicBezTo>
                <a:cubicBezTo>
                  <a:pt x="16320" y="-206"/>
                  <a:pt x="19685" y="-142"/>
                  <a:pt x="21717" y="1699"/>
                </a:cubicBezTo>
                <a:cubicBezTo>
                  <a:pt x="23749" y="3541"/>
                  <a:pt x="24448" y="8811"/>
                  <a:pt x="26670" y="11605"/>
                </a:cubicBezTo>
                <a:cubicBezTo>
                  <a:pt x="28893" y="14399"/>
                  <a:pt x="31941" y="16876"/>
                  <a:pt x="35052" y="18463"/>
                </a:cubicBezTo>
                <a:cubicBezTo>
                  <a:pt x="38164" y="20051"/>
                  <a:pt x="43625" y="20686"/>
                  <a:pt x="45339" y="2113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3" name="Google Shape;213;p16"/>
          <p:cNvSpPr txBox="1"/>
          <p:nvPr/>
        </p:nvSpPr>
        <p:spPr>
          <a:xfrm>
            <a:off x="6795185" y="4714265"/>
            <a:ext cx="1710899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retention time</a:t>
            </a:r>
            <a:endParaRPr sz="1800" dirty="0"/>
          </a:p>
        </p:txBody>
      </p:sp>
      <p:sp>
        <p:nvSpPr>
          <p:cNvPr id="214" name="Google Shape;214;p16"/>
          <p:cNvSpPr txBox="1"/>
          <p:nvPr/>
        </p:nvSpPr>
        <p:spPr>
          <a:xfrm rot="-5400000">
            <a:off x="6212586" y="4299040"/>
            <a:ext cx="9273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500" dirty="0"/>
              <a:t>intensity</a:t>
            </a:r>
            <a:endParaRPr sz="1500" dirty="0"/>
          </a:p>
        </p:txBody>
      </p:sp>
      <p:sp>
        <p:nvSpPr>
          <p:cNvPr id="215" name="Google Shape;215;p16"/>
          <p:cNvSpPr txBox="1"/>
          <p:nvPr/>
        </p:nvSpPr>
        <p:spPr>
          <a:xfrm>
            <a:off x="2382699" y="1852800"/>
            <a:ext cx="793625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500" dirty="0"/>
              <a:t>scans</a:t>
            </a:r>
            <a:endParaRPr sz="1800" dirty="0"/>
          </a:p>
        </p:txBody>
      </p:sp>
      <p:cxnSp>
        <p:nvCxnSpPr>
          <p:cNvPr id="216" name="Google Shape;216;p16"/>
          <p:cNvCxnSpPr>
            <a:cxnSpLocks/>
            <a:stCxn id="215" idx="2"/>
            <a:endCxn id="201" idx="0"/>
          </p:cNvCxnSpPr>
          <p:nvPr/>
        </p:nvCxnSpPr>
        <p:spPr>
          <a:xfrm flipH="1">
            <a:off x="2711338" y="2173500"/>
            <a:ext cx="68174" cy="3478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" name="Google Shape;217;p16"/>
          <p:cNvCxnSpPr>
            <a:cxnSpLocks/>
            <a:stCxn id="215" idx="2"/>
            <a:endCxn id="199" idx="0"/>
          </p:cNvCxnSpPr>
          <p:nvPr/>
        </p:nvCxnSpPr>
        <p:spPr>
          <a:xfrm flipH="1">
            <a:off x="2495038" y="2173500"/>
            <a:ext cx="284474" cy="3478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" name="Google Shape;218;p16"/>
          <p:cNvCxnSpPr>
            <a:cxnSpLocks/>
            <a:stCxn id="215" idx="2"/>
            <a:endCxn id="192" idx="0"/>
          </p:cNvCxnSpPr>
          <p:nvPr/>
        </p:nvCxnSpPr>
        <p:spPr>
          <a:xfrm flipH="1">
            <a:off x="2232075" y="2173500"/>
            <a:ext cx="547437" cy="3478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" name="Google Shape;219;p16"/>
          <p:cNvCxnSpPr>
            <a:cxnSpLocks/>
            <a:stCxn id="215" idx="2"/>
            <a:endCxn id="188" idx="0"/>
          </p:cNvCxnSpPr>
          <p:nvPr/>
        </p:nvCxnSpPr>
        <p:spPr>
          <a:xfrm flipH="1">
            <a:off x="1760325" y="2173500"/>
            <a:ext cx="1019187" cy="3478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2701538-01CC-92FE-EE06-A03DB5C196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006D6D-C787-1E66-2387-B29DC51A3205}"/>
              </a:ext>
            </a:extLst>
          </p:cNvPr>
          <p:cNvSpPr txBox="1"/>
          <p:nvPr/>
        </p:nvSpPr>
        <p:spPr>
          <a:xfrm>
            <a:off x="2195736" y="411510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LC-MS/MS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8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1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6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2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A090B9-E168-C542-6C9C-B19804B23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AF48AB-1686-A612-18A8-DF08922745BF}"/>
              </a:ext>
            </a:extLst>
          </p:cNvPr>
          <p:cNvSpPr txBox="1"/>
          <p:nvPr/>
        </p:nvSpPr>
        <p:spPr>
          <a:xfrm>
            <a:off x="2195736" y="411510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Changing Ships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7E7B2F-ED2D-0577-2180-4BEDDCD45709}"/>
              </a:ext>
            </a:extLst>
          </p:cNvPr>
          <p:cNvSpPr txBox="1"/>
          <p:nvPr/>
        </p:nvSpPr>
        <p:spPr>
          <a:xfrm>
            <a:off x="107505" y="1203598"/>
            <a:ext cx="8208911" cy="269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What happens if the ships change?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Possible strategies: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Use Top-N again (will bomb sunken ships, but potentially also bomb new ships)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Use Top-N with exclusions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Use a pre-scheduling method (works well on identical samples)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Design a new method which can adjust on the fly</a:t>
            </a:r>
          </a:p>
        </p:txBody>
      </p:sp>
    </p:spTree>
    <p:extLst>
      <p:ext uri="{BB962C8B-B14F-4D97-AF65-F5344CB8AC3E}">
        <p14:creationId xmlns:p14="http://schemas.microsoft.com/office/powerpoint/2010/main" val="330825993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208911" cy="987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 err="1">
                <a:solidFill>
                  <a:srgbClr val="003560"/>
                </a:solidFill>
              </a:rPr>
              <a:t>TopNEXt</a:t>
            </a:r>
            <a:r>
              <a:rPr lang="en-GB" sz="1800" dirty="0">
                <a:solidFill>
                  <a:srgbClr val="003560"/>
                </a:solidFill>
              </a:rPr>
              <a:t> is a modular framework for multi-sample acquisition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It scores possible MS2 scans based on previously observed scans in the current and previous samples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003560"/>
                </a:solidFill>
              </a:rPr>
              <a:t>TopNEXt</a:t>
            </a:r>
            <a:r>
              <a:rPr lang="en-GB" b="1" dirty="0">
                <a:solidFill>
                  <a:srgbClr val="003560"/>
                </a:solidFill>
              </a:rPr>
              <a:t>: Automated Exclusion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3E4411-2950-4572-8FD2-8A5A2A4B3B29}"/>
              </a:ext>
            </a:extLst>
          </p:cNvPr>
          <p:cNvSpPr txBox="1"/>
          <p:nvPr/>
        </p:nvSpPr>
        <p:spPr>
          <a:xfrm>
            <a:off x="4355976" y="4299942"/>
            <a:ext cx="4553580" cy="646331"/>
          </a:xfrm>
          <a:prstGeom prst="rect">
            <a:avLst/>
          </a:prstGeom>
          <a:noFill/>
          <a:ln w="44450">
            <a:solidFill>
              <a:srgbClr val="00355F"/>
            </a:solidFill>
          </a:ln>
        </p:spPr>
        <p:txBody>
          <a:bodyPr wrap="square" rtlCol="0">
            <a:spAutoFit/>
          </a:bodyPr>
          <a:lstStyle/>
          <a:p>
            <a:r>
              <a:rPr lang="en-GB" sz="1200" dirty="0"/>
              <a:t>McBride, R., …, </a:t>
            </a:r>
            <a:r>
              <a:rPr lang="en-GB" sz="1200" b="1" u="sng" dirty="0"/>
              <a:t>Davies, V.</a:t>
            </a:r>
            <a:r>
              <a:rPr lang="en-GB" sz="1200" dirty="0"/>
              <a:t>, … et al. (2023). </a:t>
            </a:r>
            <a:r>
              <a:rPr lang="en-US" sz="1200" dirty="0" err="1"/>
              <a:t>TopNEXt</a:t>
            </a:r>
            <a:r>
              <a:rPr lang="en-US" sz="1200" dirty="0"/>
              <a:t>: Automatic DDA Exclusion Framework for Multi-Sample Mass Spectrometry Experiments.</a:t>
            </a:r>
            <a:r>
              <a:rPr lang="en-US" sz="1200" i="1" dirty="0"/>
              <a:t> </a:t>
            </a:r>
            <a:r>
              <a:rPr lang="en-US" sz="1200" i="1" dirty="0" err="1"/>
              <a:t>bioRxiv</a:t>
            </a:r>
            <a:r>
              <a:rPr lang="en-US" sz="1200" i="1" dirty="0"/>
              <a:t> (submitted to Bioinformatics).</a:t>
            </a:r>
            <a:endParaRPr lang="en-GB" sz="1200" i="1" dirty="0"/>
          </a:p>
        </p:txBody>
      </p:sp>
    </p:spTree>
    <p:extLst>
      <p:ext uri="{BB962C8B-B14F-4D97-AF65-F5344CB8AC3E}">
        <p14:creationId xmlns:p14="http://schemas.microsoft.com/office/powerpoint/2010/main" val="102114048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7920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It contains a number of different options and can easily be extended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003560"/>
                </a:solidFill>
              </a:rPr>
              <a:t>TopNEXt</a:t>
            </a:r>
            <a:r>
              <a:rPr lang="en-GB" b="1" dirty="0">
                <a:solidFill>
                  <a:srgbClr val="003560"/>
                </a:solidFill>
              </a:rPr>
              <a:t>: Automated Exclusion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96948B-0B30-439B-AA42-D678AB8486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175" y="2067694"/>
            <a:ext cx="7867650" cy="21431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2FF59AB-6334-A05A-3AC0-9FAE6A11127A}"/>
              </a:ext>
            </a:extLst>
          </p:cNvPr>
          <p:cNvSpPr txBox="1"/>
          <p:nvPr/>
        </p:nvSpPr>
        <p:spPr>
          <a:xfrm>
            <a:off x="4355976" y="4299942"/>
            <a:ext cx="4553580" cy="646331"/>
          </a:xfrm>
          <a:prstGeom prst="rect">
            <a:avLst/>
          </a:prstGeom>
          <a:noFill/>
          <a:ln w="44450">
            <a:solidFill>
              <a:srgbClr val="00355F"/>
            </a:solidFill>
          </a:ln>
        </p:spPr>
        <p:txBody>
          <a:bodyPr wrap="square" rtlCol="0">
            <a:spAutoFit/>
          </a:bodyPr>
          <a:lstStyle/>
          <a:p>
            <a:r>
              <a:rPr lang="en-GB" sz="1200" dirty="0"/>
              <a:t>McBride, R., …, </a:t>
            </a:r>
            <a:r>
              <a:rPr lang="en-GB" sz="1200" b="1" u="sng" dirty="0"/>
              <a:t>Davies, V.</a:t>
            </a:r>
            <a:r>
              <a:rPr lang="en-GB" sz="1200" dirty="0"/>
              <a:t>, … et al. (2023). </a:t>
            </a:r>
            <a:r>
              <a:rPr lang="en-US" sz="1200" dirty="0" err="1"/>
              <a:t>TopNEXt</a:t>
            </a:r>
            <a:r>
              <a:rPr lang="en-US" sz="1200" dirty="0"/>
              <a:t>: Automatic DDA Exclusion Framework for Multi-Sample Mass Spectrometry Experiments.</a:t>
            </a:r>
            <a:r>
              <a:rPr lang="en-US" sz="1200" i="1" dirty="0"/>
              <a:t> </a:t>
            </a:r>
            <a:r>
              <a:rPr lang="en-US" sz="1200" i="1" dirty="0" err="1"/>
              <a:t>bioRxiv</a:t>
            </a:r>
            <a:r>
              <a:rPr lang="en-US" sz="1200" i="1" dirty="0"/>
              <a:t> (submitted to Bioinformatics).</a:t>
            </a:r>
            <a:endParaRPr lang="en-GB" sz="1200" i="1" dirty="0"/>
          </a:p>
        </p:txBody>
      </p:sp>
    </p:spTree>
    <p:extLst>
      <p:ext uri="{BB962C8B-B14F-4D97-AF65-F5344CB8AC3E}">
        <p14:creationId xmlns:p14="http://schemas.microsoft.com/office/powerpoint/2010/main" val="49466893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FB5141F-CB12-4986-8A07-8A3AF23E5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2673875"/>
            <a:ext cx="6238676" cy="24696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712967" cy="1669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Beyond the framework, it also introduces the concept of (non-)overlap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It looks at how much a current ROI (black) overlaps with a previous ROI (blue) and scores it based on how much they overlap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The more it overlaps with a fragmented previous ROI, the lower it will be scored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There is also a version based on the intensity of the previous MS2 scans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Non-Overlap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90640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215D111-C5C5-D38E-6211-8C54E430E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B2C3DF-158C-FA43-3060-F2AF9E82A9B9}"/>
              </a:ext>
            </a:extLst>
          </p:cNvPr>
          <p:cNvSpPr txBox="1"/>
          <p:nvPr/>
        </p:nvSpPr>
        <p:spPr>
          <a:xfrm>
            <a:off x="2195736" y="411510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Non-Overlap</a:t>
            </a:r>
            <a:endParaRPr lang="en-GB" sz="1400" dirty="0">
              <a:solidFill>
                <a:srgbClr val="00356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B2406-A38B-379A-CA05-89346FE9C457}"/>
                  </a:ext>
                </a:extLst>
              </p:cNvPr>
              <p:cNvSpPr txBox="1"/>
              <p:nvPr/>
            </p:nvSpPr>
            <p:spPr>
              <a:xfrm>
                <a:off x="168774" y="1377408"/>
                <a:ext cx="8456097" cy="2734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We can use our generic scoring system combined with a real time overlap calculating,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</m:ctrlPr>
                      </m:sSubPr>
                      <m:e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𝜃</m:t>
                        </m:r>
                      </m:e>
                      <m:sub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𝑂</m:t>
                        </m:r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,</m:t>
                        </m:r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𝑝</m:t>
                        </m:r>
                      </m:sub>
                    </m:sSub>
                    <m:r>
                      <a:rPr kumimoji="0" lang="en-GB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356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ヒラギノ角ゴ Pro W3" charset="-128"/>
                        <a:cs typeface="+mn-cs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</m:ctrlPr>
                      </m:dPr>
                      <m:e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0,1</m:t>
                        </m:r>
                      </m:e>
                    </m:d>
                    <m:r>
                      <a:rPr kumimoji="0" lang="en-GB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356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ヒラギノ角ゴ Pro W3" charset="-128"/>
                        <a:cs typeface="+mn-cs"/>
                      </a:rPr>
                      <m:t> </m:t>
                    </m:r>
                  </m:oMath>
                </a14:m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for each fragmented peak </a:t>
                </a:r>
                <a14:m>
                  <m:oMath xmlns:m="http://schemas.openxmlformats.org/officeDocument/2006/math">
                    <m:r>
                      <a:rPr kumimoji="0" lang="en-GB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356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ヒラギノ角ゴ Pro W3" charset="-128"/>
                        <a:cs typeface="+mn-cs"/>
                      </a:rPr>
                      <m:t>𝑝</m:t>
                    </m:r>
                  </m:oMath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charset="0"/>
                  <a:buChar char="•"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GB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356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ヒラギノ角ゴ Pro W3" charset="-128"/>
                          <a:cs typeface="+mn-cs"/>
                        </a:rPr>
                        <m:t>𝑆𝑐𝑜𝑟</m:t>
                      </m:r>
                      <m:sSub>
                        <m:sSubPr>
                          <m:ctrlP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𝑒</m:t>
                          </m:r>
                        </m:e>
                        <m:sub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𝑖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,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𝑡</m:t>
                          </m:r>
                        </m:sub>
                      </m:sSub>
                      <m:r>
                        <a:rPr kumimoji="0" lang="en-GB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356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ヒラギノ角ゴ Pro W3" charset="-128"/>
                          <a:cs typeface="+mn-cs"/>
                        </a:rPr>
                        <m:t>=</m:t>
                      </m:r>
                      <m:sSub>
                        <m:sSubPr>
                          <m:ctrlP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𝜆</m:t>
                          </m:r>
                        </m:e>
                        <m:sub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𝑖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,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𝑡</m:t>
                          </m:r>
                        </m:sub>
                      </m:sSub>
                      <m:r>
                        <a:rPr kumimoji="0" lang="en-GB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356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ヒラギノ角ゴ Pro W3" charset="-128"/>
                          <a:cs typeface="+mn-cs"/>
                        </a:rPr>
                        <m:t> ∗</m:t>
                      </m:r>
                      <m:d>
                        <m:dPr>
                          <m:ctrlP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1 − 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  <m:t>𝑝</m:t>
                              </m:r>
                              <m: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  <m:t>∈</m:t>
                              </m:r>
                              <m: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  <m:t>𝑃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kumimoji="0" lang="en-GB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356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ヒラギノ角ゴ Pro W3" charset="-128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GB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356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ヒラギノ角ゴ Pro W3" charset="-128"/>
                                      <a:cs typeface="+mn-cs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kumimoji="0" lang="en-GB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356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ヒラギノ角ゴ Pro W3" charset="-128"/>
                                      <a:cs typeface="+mn-cs"/>
                                    </a:rPr>
                                    <m:t>𝑂</m:t>
                                  </m:r>
                                  <m:r>
                                    <a:rPr kumimoji="0" lang="en-GB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356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ヒラギノ角ゴ Pro W3" charset="-128"/>
                                      <a:cs typeface="+mn-cs"/>
                                    </a:rPr>
                                    <m:t>,</m:t>
                                  </m:r>
                                  <m:r>
                                    <a:rPr kumimoji="0" lang="en-GB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356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ヒラギノ角ゴ Pro W3" charset="-128"/>
                                      <a:cs typeface="+mn-cs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Using this strategy, we ignore peaks we have seen before, but hopefully get new peaks that overlap with old peaks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B2406-A38B-379A-CA05-89346FE9C4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774" y="1377408"/>
                <a:ext cx="8456097" cy="2734851"/>
              </a:xfrm>
              <a:prstGeom prst="rect">
                <a:avLst/>
              </a:prstGeom>
              <a:blipFill>
                <a:blip r:embed="rId3"/>
                <a:stretch>
                  <a:fillRect l="-505" t="-1336" b="-311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587612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215D111-C5C5-D38E-6211-8C54E430E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B2C3DF-158C-FA43-3060-F2AF9E82A9B9}"/>
              </a:ext>
            </a:extLst>
          </p:cNvPr>
          <p:cNvSpPr txBox="1"/>
          <p:nvPr/>
        </p:nvSpPr>
        <p:spPr>
          <a:xfrm>
            <a:off x="2195736" y="411510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Intensity Non-Overlap</a:t>
            </a:r>
            <a:endParaRPr lang="en-GB" sz="1400" dirty="0">
              <a:solidFill>
                <a:srgbClr val="00356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B2406-A38B-379A-CA05-89346FE9C457}"/>
                  </a:ext>
                </a:extLst>
              </p:cNvPr>
              <p:cNvSpPr txBox="1"/>
              <p:nvPr/>
            </p:nvSpPr>
            <p:spPr>
              <a:xfrm>
                <a:off x="168774" y="1377408"/>
                <a:ext cx="8456097" cy="34517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lvl="0" indent="-285750">
                  <a:spcBef>
                    <a:spcPts val="0"/>
                  </a:spcBef>
                  <a:spcAft>
                    <a:spcPts val="500"/>
                  </a:spcAft>
                  <a:buFont typeface="Arial" charset="0"/>
                  <a:buChar char="•"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We can use our generic scoring system combined with a real time overlap calculating,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</m:ctrlPr>
                      </m:sSubPr>
                      <m:e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𝜃</m:t>
                        </m:r>
                      </m:e>
                      <m:sub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𝑂</m:t>
                        </m:r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,</m:t>
                        </m:r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𝑝</m:t>
                        </m:r>
                      </m:sub>
                    </m:sSub>
                    <m:r>
                      <a:rPr kumimoji="0" lang="en-GB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356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ヒラギノ角ゴ Pro W3" charset="-128"/>
                        <a:cs typeface="+mn-cs"/>
                      </a:rPr>
                      <m:t>∈[0,1] </m:t>
                    </m:r>
                  </m:oMath>
                </a14:m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for each fragmented peak </a:t>
                </a:r>
                <a14:m>
                  <m:oMath xmlns:m="http://schemas.openxmlformats.org/officeDocument/2006/math">
                    <m:r>
                      <a:rPr lang="en-GB" sz="1800" i="1">
                        <a:solidFill>
                          <a:srgbClr val="003560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sz="1800" dirty="0">
                  <a:solidFill>
                    <a:srgbClr val="003560"/>
                  </a:solidFill>
                </a:endParaRPr>
              </a:p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</m:ctrlPr>
                      </m:sSubPr>
                      <m:e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𝜆</m:t>
                        </m:r>
                      </m:e>
                      <m:sub>
                        <m:r>
                          <a:rPr kumimoji="0" lang="en-GB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rgbClr val="00356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ヒラギノ角ゴ Pro W3" charset="-128"/>
                            <a:cs typeface="+mn-cs"/>
                          </a:rPr>
                          <m:t>𝑝</m:t>
                        </m:r>
                      </m:sub>
                    </m:sSub>
                  </m:oMath>
                </a14:m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 is the maximum fragmentation intensity of peak </a:t>
                </a:r>
                <a14:m>
                  <m:oMath xmlns:m="http://schemas.openxmlformats.org/officeDocument/2006/math">
                    <m:r>
                      <a:rPr kumimoji="0" lang="en-GB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356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ヒラギノ角ゴ Pro W3" charset="-128"/>
                        <a:cs typeface="+mn-cs"/>
                      </a:rPr>
                      <m:t>𝑝</m:t>
                    </m:r>
                  </m:oMath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charset="0"/>
                  <a:buChar char="•"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GB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356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ヒラギノ角ゴ Pro W3" charset="-128"/>
                          <a:cs typeface="+mn-cs"/>
                        </a:rPr>
                        <m:t>𝑆𝑐𝑜𝑟</m:t>
                      </m:r>
                      <m:sSub>
                        <m:sSubPr>
                          <m:ctrlP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𝑒</m:t>
                          </m:r>
                        </m:e>
                        <m:sub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𝑖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,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𝑡</m:t>
                          </m:r>
                        </m:sub>
                      </m:sSub>
                      <m:r>
                        <a:rPr kumimoji="0" lang="en-GB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356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ヒラギノ角ゴ Pro W3" charset="-128"/>
                          <a:cs typeface="+mn-cs"/>
                        </a:rPr>
                        <m:t>=</m:t>
                      </m:r>
                      <m:sSub>
                        <m:sSubPr>
                          <m:ctrlP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𝜆</m:t>
                          </m:r>
                        </m:e>
                        <m:sub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𝑖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,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𝑡</m:t>
                          </m:r>
                        </m:sub>
                      </m:sSub>
                      <m:r>
                        <a:rPr kumimoji="0" lang="en-GB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356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ヒラギノ角ゴ Pro W3" charset="-128"/>
                          <a:cs typeface="+mn-cs"/>
                        </a:rPr>
                        <m:t> ∗</m:t>
                      </m:r>
                      <m:d>
                        <m:dPr>
                          <m:ctrlP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</m:ctrlPr>
                        </m:dPr>
                        <m:e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1 − 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  <m:t>𝑝</m:t>
                              </m:r>
                              <m: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  <m:t>∈</m:t>
                              </m:r>
                              <m: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  <m:t>𝑃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kumimoji="0" lang="en-GB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356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ヒラギノ角ゴ Pro W3" charset="-128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GB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356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ヒラギノ角ゴ Pro W3" charset="-128"/>
                                      <a:cs typeface="+mn-cs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kumimoji="0" lang="en-GB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356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ヒラギノ角ゴ Pro W3" charset="-128"/>
                                      <a:cs typeface="+mn-cs"/>
                                    </a:rPr>
                                    <m:t>𝑂</m:t>
                                  </m:r>
                                  <m:r>
                                    <a:rPr kumimoji="0" lang="en-GB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356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ヒラギノ角ゴ Pro W3" charset="-128"/>
                                      <a:cs typeface="+mn-cs"/>
                                    </a:rPr>
                                    <m:t>,</m:t>
                                  </m:r>
                                  <m:r>
                                    <a:rPr kumimoji="0" lang="en-GB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356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ヒラギノ角ゴ Pro W3" charset="-128"/>
                                      <a:cs typeface="+mn-cs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kumimoji="0" lang="en-GB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356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ヒラギノ角ゴ Pro W3" charset="-128"/>
                          <a:cs typeface="+mn-cs"/>
                        </a:rPr>
                        <m:t> + </m:t>
                      </m:r>
                      <m:nary>
                        <m:naryPr>
                          <m:chr m:val="∑"/>
                          <m:supHide m:val="on"/>
                          <m:ctrlP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𝑝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∈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𝑃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  <m:t>𝜃</m:t>
                              </m:r>
                            </m:e>
                            <m:sub>
                              <m: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  <m:t>𝑂</m:t>
                              </m:r>
                              <m: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  <m:t>,</m:t>
                              </m:r>
                              <m:r>
                                <a:rPr kumimoji="0" lang="en-GB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356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ヒラギノ角ゴ Pro W3" charset="-128"/>
                                  <a:cs typeface="+mn-cs"/>
                                </a:rPr>
                                <m:t>𝑝</m:t>
                              </m:r>
                            </m:sub>
                          </m:sSub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 ∗ </m:t>
                          </m:r>
                        </m:e>
                      </m:nary>
                      <m:r>
                        <m:rPr>
                          <m:sty m:val="p"/>
                        </m:rPr>
                        <a:rPr kumimoji="0" lang="en-GB" sz="1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356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ヒラギノ角ゴ Pro W3" charset="-128"/>
                          <a:cs typeface="+mn-cs"/>
                        </a:rPr>
                        <m:t>min</m:t>
                      </m:r>
                      <m:r>
                        <a:rPr kumimoji="0" lang="en-GB" sz="18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356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ヒラギノ角ゴ Pro W3" charset="-128"/>
                          <a:cs typeface="+mn-cs"/>
                        </a:rPr>
                        <m:t>(</m:t>
                      </m:r>
                      <m:sSub>
                        <m:sSubPr>
                          <m:ctrlP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𝜆</m:t>
                          </m:r>
                        </m:e>
                        <m:sub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𝑖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,</m:t>
                          </m:r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𝑡</m:t>
                          </m:r>
                        </m:sub>
                      </m:sSub>
                      <m:r>
                        <a:rPr kumimoji="0" lang="en-GB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356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ヒラギノ角ゴ Pro W3" charset="-128"/>
                          <a:cs typeface="+mn-cs"/>
                        </a:rPr>
                        <m:t>−</m:t>
                      </m:r>
                      <m:sSub>
                        <m:sSubPr>
                          <m:ctrlP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𝜆</m:t>
                          </m:r>
                        </m:e>
                        <m:sub>
                          <m:r>
                            <a:rPr kumimoji="0" lang="en-GB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00356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ヒラギノ角ゴ Pro W3" charset="-128"/>
                              <a:cs typeface="+mn-cs"/>
                            </a:rPr>
                            <m:t>𝑝</m:t>
                          </m:r>
                        </m:sub>
                      </m:sSub>
                      <m:r>
                        <a:rPr kumimoji="0" lang="en-GB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3560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ヒラギノ角ゴ Pro W3" charset="-128"/>
                          <a:cs typeface="+mn-cs"/>
                        </a:rPr>
                        <m:t>, 0)</m:t>
                      </m:r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R="0" lvl="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3560"/>
                  </a:solidFill>
                  <a:effectLst/>
                  <a:uLnTx/>
                  <a:uFillTx/>
                  <a:latin typeface="Arial" charset="0"/>
                  <a:ea typeface="ヒラギノ角ゴ Pro W3" charset="-128"/>
                  <a:cs typeface="+mn-cs"/>
                </a:endParaRPr>
              </a:p>
              <a:p>
                <a:pPr marL="285750" marR="0" lvl="0" indent="-285750" algn="l" defTabSz="914400" rtl="0" eaLnBrk="1" fontAlgn="base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500"/>
                  </a:spcAft>
                  <a:buClrTx/>
                  <a:buSzTx/>
                  <a:buFont typeface="Arial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We ignore peaks we have seen before unless the intensity we can fragment at is increased</a:t>
                </a:r>
              </a:p>
              <a:p>
                <a:pPr marL="742950" lvl="1" indent="-285750">
                  <a:spcBef>
                    <a:spcPts val="0"/>
                  </a:spcBef>
                  <a:spcAft>
                    <a:spcPts val="500"/>
                  </a:spcAft>
                  <a:buFont typeface="Arial" charset="0"/>
                  <a:buChar char="•"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3560"/>
                    </a:solidFill>
                    <a:effectLst/>
                    <a:uLnTx/>
                    <a:uFillTx/>
                    <a:latin typeface="Arial" charset="0"/>
                    <a:ea typeface="ヒラギノ角ゴ Pro W3" charset="-128"/>
                    <a:cs typeface="+mn-cs"/>
                  </a:rPr>
                  <a:t>Can give us better quality fragmentation spectra (more chance of sinking)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7FB2406-A38B-379A-CA05-89346FE9C4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774" y="1377408"/>
                <a:ext cx="8456097" cy="3451779"/>
              </a:xfrm>
              <a:prstGeom prst="rect">
                <a:avLst/>
              </a:prstGeom>
              <a:blipFill>
                <a:blip r:embed="rId3"/>
                <a:stretch>
                  <a:fillRect l="-505" t="-1060" r="-433" b="-19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930271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2065199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3B6B5272-990F-400A-85BD-7DDA7858412E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38C706-3AE8-D739-A92A-46353707F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2E6479-FAC8-42DF-4EBE-C05FDEDAAB8C}"/>
              </a:ext>
            </a:extLst>
          </p:cNvPr>
          <p:cNvSpPr txBox="1"/>
          <p:nvPr/>
        </p:nvSpPr>
        <p:spPr>
          <a:xfrm>
            <a:off x="2195736" y="228585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(Non-Overlap)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DC39D9-C800-F99B-D39D-7F54539C8B43}"/>
              </a:ext>
            </a:extLst>
          </p:cNvPr>
          <p:cNvSpPr txBox="1"/>
          <p:nvPr/>
        </p:nvSpPr>
        <p:spPr>
          <a:xfrm>
            <a:off x="4860035" y="1461861"/>
            <a:ext cx="4283966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We believe that Non-Overlap gives us the best of both worlds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Its hard to demonstrate on this example</a:t>
            </a:r>
          </a:p>
        </p:txBody>
      </p:sp>
    </p:spTree>
    <p:extLst>
      <p:ext uri="{BB962C8B-B14F-4D97-AF65-F5344CB8AC3E}">
        <p14:creationId xmlns:p14="http://schemas.microsoft.com/office/powerpoint/2010/main" val="296036955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5912899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3B6B5272-990F-400A-85BD-7DDA7858412E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1F5A795F-4DC0-4178-B32C-2276ED9AA2DA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33F5BB07-F5FB-4318-AD4E-8D0AD2DE1BF6}"/>
              </a:ext>
            </a:extLst>
          </p:cNvPr>
          <p:cNvSpPr/>
          <p:nvPr/>
        </p:nvSpPr>
        <p:spPr>
          <a:xfrm>
            <a:off x="2595961" y="2136627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E4358036-DF53-427E-A316-828C49176F1D}"/>
              </a:ext>
            </a:extLst>
          </p:cNvPr>
          <p:cNvSpPr/>
          <p:nvPr/>
        </p:nvSpPr>
        <p:spPr>
          <a:xfrm>
            <a:off x="3145057" y="3225449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34CC9C3B-975F-4039-8F0D-881812980CC4}"/>
              </a:ext>
            </a:extLst>
          </p:cNvPr>
          <p:cNvSpPr/>
          <p:nvPr/>
        </p:nvSpPr>
        <p:spPr>
          <a:xfrm>
            <a:off x="3695487" y="3225449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D7111B-62B1-727C-83A3-8C6B91F3D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F6E158-128C-6873-B49C-18ACBBB8FE9E}"/>
              </a:ext>
            </a:extLst>
          </p:cNvPr>
          <p:cNvSpPr txBox="1"/>
          <p:nvPr/>
        </p:nvSpPr>
        <p:spPr>
          <a:xfrm>
            <a:off x="2195736" y="228585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(Non-Overlap)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C825A2-2C3E-ABC2-A7D5-4FE34F59A7C0}"/>
              </a:ext>
            </a:extLst>
          </p:cNvPr>
          <p:cNvSpPr txBox="1"/>
          <p:nvPr/>
        </p:nvSpPr>
        <p:spPr>
          <a:xfrm>
            <a:off x="4860035" y="1461861"/>
            <a:ext cx="428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This is what I hope happens in this example…</a:t>
            </a:r>
          </a:p>
        </p:txBody>
      </p:sp>
    </p:spTree>
    <p:extLst>
      <p:ext uri="{BB962C8B-B14F-4D97-AF65-F5344CB8AC3E}">
        <p14:creationId xmlns:p14="http://schemas.microsoft.com/office/powerpoint/2010/main" val="230827525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365755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3B6B5272-990F-400A-85BD-7DDA7858412E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1F5A795F-4DC0-4178-B32C-2276ED9AA2DA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33F5BB07-F5FB-4318-AD4E-8D0AD2DE1BF6}"/>
              </a:ext>
            </a:extLst>
          </p:cNvPr>
          <p:cNvSpPr/>
          <p:nvPr/>
        </p:nvSpPr>
        <p:spPr>
          <a:xfrm>
            <a:off x="2595961" y="2136627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E4358036-DF53-427E-A316-828C49176F1D}"/>
              </a:ext>
            </a:extLst>
          </p:cNvPr>
          <p:cNvSpPr/>
          <p:nvPr/>
        </p:nvSpPr>
        <p:spPr>
          <a:xfrm>
            <a:off x="3145057" y="3225449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34CC9C3B-975F-4039-8F0D-881812980CC4}"/>
              </a:ext>
            </a:extLst>
          </p:cNvPr>
          <p:cNvSpPr/>
          <p:nvPr/>
        </p:nvSpPr>
        <p:spPr>
          <a:xfrm>
            <a:off x="3695487" y="3225449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9AC9229-08B8-431F-8D58-46575BA2F1A3}"/>
              </a:ext>
            </a:extLst>
          </p:cNvPr>
          <p:cNvSpPr/>
          <p:nvPr/>
        </p:nvSpPr>
        <p:spPr>
          <a:xfrm rot="16200000">
            <a:off x="2496118" y="3140669"/>
            <a:ext cx="526473" cy="100678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F8271F-4627-444E-899E-A608CE839934}"/>
              </a:ext>
            </a:extLst>
          </p:cNvPr>
          <p:cNvCxnSpPr>
            <a:cxnSpLocks/>
          </p:cNvCxnSpPr>
          <p:nvPr/>
        </p:nvCxnSpPr>
        <p:spPr>
          <a:xfrm flipH="1">
            <a:off x="3248892" y="2704532"/>
            <a:ext cx="1593272" cy="939527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C23C9CE-6D5B-8557-791B-399459831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D163BC-514A-5DFD-32FB-F5032288AEC9}"/>
              </a:ext>
            </a:extLst>
          </p:cNvPr>
          <p:cNvSpPr txBox="1"/>
          <p:nvPr/>
        </p:nvSpPr>
        <p:spPr>
          <a:xfrm>
            <a:off x="2195736" y="228585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(Non-Overlap)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D1856-AD05-4E2F-0F3D-CE432F7A351A}"/>
              </a:ext>
            </a:extLst>
          </p:cNvPr>
          <p:cNvSpPr txBox="1"/>
          <p:nvPr/>
        </p:nvSpPr>
        <p:spPr>
          <a:xfrm>
            <a:off x="4860035" y="1461861"/>
            <a:ext cx="4283966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This is what I hope happens in this example…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We still miss the peak that disappeared after the first raid</a:t>
            </a:r>
          </a:p>
        </p:txBody>
      </p:sp>
    </p:spTree>
    <p:extLst>
      <p:ext uri="{BB962C8B-B14F-4D97-AF65-F5344CB8AC3E}">
        <p14:creationId xmlns:p14="http://schemas.microsoft.com/office/powerpoint/2010/main" val="120298896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468810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3B6B5272-990F-400A-85BD-7DDA7858412E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1F5A795F-4DC0-4178-B32C-2276ED9AA2DA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33F5BB07-F5FB-4318-AD4E-8D0AD2DE1BF6}"/>
              </a:ext>
            </a:extLst>
          </p:cNvPr>
          <p:cNvSpPr/>
          <p:nvPr/>
        </p:nvSpPr>
        <p:spPr>
          <a:xfrm>
            <a:off x="2595961" y="2136627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E4358036-DF53-427E-A316-828C49176F1D}"/>
              </a:ext>
            </a:extLst>
          </p:cNvPr>
          <p:cNvSpPr/>
          <p:nvPr/>
        </p:nvSpPr>
        <p:spPr>
          <a:xfrm>
            <a:off x="3145057" y="3225449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34CC9C3B-975F-4039-8F0D-881812980CC4}"/>
              </a:ext>
            </a:extLst>
          </p:cNvPr>
          <p:cNvSpPr/>
          <p:nvPr/>
        </p:nvSpPr>
        <p:spPr>
          <a:xfrm>
            <a:off x="3695487" y="3225449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B51BB94-9C50-4A2C-AF3B-23FD2A19FDBA}"/>
              </a:ext>
            </a:extLst>
          </p:cNvPr>
          <p:cNvSpPr/>
          <p:nvPr/>
        </p:nvSpPr>
        <p:spPr>
          <a:xfrm rot="16200000">
            <a:off x="3039396" y="2593040"/>
            <a:ext cx="526473" cy="153678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60B1554-C104-4B24-8548-D5DBED84C35B}"/>
              </a:ext>
            </a:extLst>
          </p:cNvPr>
          <p:cNvCxnSpPr>
            <a:cxnSpLocks/>
          </p:cNvCxnSpPr>
          <p:nvPr/>
        </p:nvCxnSpPr>
        <p:spPr>
          <a:xfrm flipH="1" flipV="1">
            <a:off x="4071025" y="3377930"/>
            <a:ext cx="1025996" cy="9454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6AF6137F-23D7-40E3-F81F-AE52B34529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DC75378-4ABB-BD2E-BBE3-33C756079A61}"/>
              </a:ext>
            </a:extLst>
          </p:cNvPr>
          <p:cNvSpPr txBox="1"/>
          <p:nvPr/>
        </p:nvSpPr>
        <p:spPr>
          <a:xfrm>
            <a:off x="2195736" y="228585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(Non-Overlap)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57D8F0-CC59-E357-F4E9-D148F2519A3C}"/>
              </a:ext>
            </a:extLst>
          </p:cNvPr>
          <p:cNvSpPr txBox="1"/>
          <p:nvPr/>
        </p:nvSpPr>
        <p:spPr>
          <a:xfrm>
            <a:off x="4860035" y="1461861"/>
            <a:ext cx="4283966" cy="2287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This is what I hope happens in this example…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We still miss the peak that disappeared after the first raid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We can re-fragment new peaks</a:t>
            </a:r>
          </a:p>
        </p:txBody>
      </p:sp>
    </p:spTree>
    <p:extLst>
      <p:ext uri="{BB962C8B-B14F-4D97-AF65-F5344CB8AC3E}">
        <p14:creationId xmlns:p14="http://schemas.microsoft.com/office/powerpoint/2010/main" val="1342114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/>
          <p:nvPr/>
        </p:nvSpPr>
        <p:spPr>
          <a:xfrm>
            <a:off x="857250" y="1104900"/>
            <a:ext cx="247500" cy="3200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26" name="Google Shape;226;p17"/>
          <p:cNvSpPr/>
          <p:nvPr/>
        </p:nvSpPr>
        <p:spPr>
          <a:xfrm>
            <a:off x="857250" y="3662950"/>
            <a:ext cx="247500" cy="228600"/>
          </a:xfrm>
          <a:prstGeom prst="rect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27" name="Google Shape;227;p17"/>
          <p:cNvSpPr/>
          <p:nvPr/>
        </p:nvSpPr>
        <p:spPr>
          <a:xfrm>
            <a:off x="857250" y="2291350"/>
            <a:ext cx="247500" cy="2286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28" name="Google Shape;228;p17"/>
          <p:cNvSpPr/>
          <p:nvPr/>
        </p:nvSpPr>
        <p:spPr>
          <a:xfrm>
            <a:off x="3554060" y="2828977"/>
            <a:ext cx="115500" cy="1077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29" name="Google Shape;229;p17"/>
          <p:cNvSpPr/>
          <p:nvPr/>
        </p:nvSpPr>
        <p:spPr>
          <a:xfrm>
            <a:off x="3505235" y="2949877"/>
            <a:ext cx="115500" cy="1077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0" name="Google Shape;230;p17"/>
          <p:cNvSpPr/>
          <p:nvPr/>
        </p:nvSpPr>
        <p:spPr>
          <a:xfrm>
            <a:off x="3669560" y="2889427"/>
            <a:ext cx="115500" cy="1077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1" name="Google Shape;231;p17"/>
          <p:cNvSpPr/>
          <p:nvPr/>
        </p:nvSpPr>
        <p:spPr>
          <a:xfrm>
            <a:off x="3620735" y="2997127"/>
            <a:ext cx="115500" cy="1077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2" name="Google Shape;232;p17"/>
          <p:cNvSpPr/>
          <p:nvPr/>
        </p:nvSpPr>
        <p:spPr>
          <a:xfrm>
            <a:off x="3669560" y="2781727"/>
            <a:ext cx="115500" cy="1077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3" name="Google Shape;233;p17"/>
          <p:cNvSpPr/>
          <p:nvPr/>
        </p:nvSpPr>
        <p:spPr>
          <a:xfrm>
            <a:off x="3807998" y="2095264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4" name="Google Shape;234;p17"/>
          <p:cNvSpPr/>
          <p:nvPr/>
        </p:nvSpPr>
        <p:spPr>
          <a:xfrm>
            <a:off x="3923498" y="2095264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5" name="Google Shape;235;p17"/>
          <p:cNvSpPr/>
          <p:nvPr/>
        </p:nvSpPr>
        <p:spPr>
          <a:xfrm>
            <a:off x="3874673" y="2216164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36" name="Google Shape;236;p17"/>
          <p:cNvSpPr/>
          <p:nvPr/>
        </p:nvSpPr>
        <p:spPr>
          <a:xfrm>
            <a:off x="4038998" y="2155714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cxnSp>
        <p:nvCxnSpPr>
          <p:cNvPr id="237" name="Google Shape;237;p17"/>
          <p:cNvCxnSpPr/>
          <p:nvPr/>
        </p:nvCxnSpPr>
        <p:spPr>
          <a:xfrm flipH="1">
            <a:off x="3418150" y="2192317"/>
            <a:ext cx="10800" cy="1218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" name="Google Shape;238;p17"/>
          <p:cNvCxnSpPr/>
          <p:nvPr/>
        </p:nvCxnSpPr>
        <p:spPr>
          <a:xfrm>
            <a:off x="3407300" y="3411249"/>
            <a:ext cx="1710900" cy="11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17"/>
          <p:cNvCxnSpPr/>
          <p:nvPr/>
        </p:nvCxnSpPr>
        <p:spPr>
          <a:xfrm>
            <a:off x="3644700" y="3191650"/>
            <a:ext cx="900" cy="2196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" name="Google Shape;240;p17"/>
          <p:cNvCxnSpPr/>
          <p:nvPr/>
        </p:nvCxnSpPr>
        <p:spPr>
          <a:xfrm>
            <a:off x="3981250" y="2579629"/>
            <a:ext cx="0" cy="8430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1" name="Google Shape;241;p17"/>
          <p:cNvSpPr/>
          <p:nvPr/>
        </p:nvSpPr>
        <p:spPr>
          <a:xfrm>
            <a:off x="3807998" y="2337064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42" name="Google Shape;242;p17"/>
          <p:cNvSpPr/>
          <p:nvPr/>
        </p:nvSpPr>
        <p:spPr>
          <a:xfrm>
            <a:off x="3923498" y="2337064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43" name="Google Shape;243;p17"/>
          <p:cNvSpPr/>
          <p:nvPr/>
        </p:nvSpPr>
        <p:spPr>
          <a:xfrm>
            <a:off x="4038998" y="1987564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44" name="Google Shape;244;p17"/>
          <p:cNvSpPr/>
          <p:nvPr/>
        </p:nvSpPr>
        <p:spPr>
          <a:xfrm>
            <a:off x="4038998" y="2397514"/>
            <a:ext cx="115500" cy="1077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45" name="Google Shape;245;p17"/>
          <p:cNvSpPr txBox="1"/>
          <p:nvPr/>
        </p:nvSpPr>
        <p:spPr>
          <a:xfrm>
            <a:off x="1790338" y="2617725"/>
            <a:ext cx="10293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/>
              <a:t>MS1 scan</a:t>
            </a:r>
            <a:endParaRPr sz="1800"/>
          </a:p>
        </p:txBody>
      </p:sp>
      <p:sp>
        <p:nvSpPr>
          <p:cNvPr id="246" name="Google Shape;246;p17"/>
          <p:cNvSpPr/>
          <p:nvPr/>
        </p:nvSpPr>
        <p:spPr>
          <a:xfrm>
            <a:off x="2711650" y="2725775"/>
            <a:ext cx="581400" cy="21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47" name="Google Shape;247;p17"/>
          <p:cNvSpPr/>
          <p:nvPr/>
        </p:nvSpPr>
        <p:spPr>
          <a:xfrm rot="10800000">
            <a:off x="1208950" y="2725775"/>
            <a:ext cx="581400" cy="21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48" name="Google Shape;248;p17"/>
          <p:cNvSpPr txBox="1"/>
          <p:nvPr/>
        </p:nvSpPr>
        <p:spPr>
          <a:xfrm>
            <a:off x="1543050" y="3638550"/>
            <a:ext cx="5372100" cy="10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47" indent="-285750">
              <a:buSzPts val="1400"/>
              <a:buFont typeface="Arial" panose="020B0604020202020204" pitchFamily="34" charset="0"/>
              <a:buChar char="•"/>
            </a:pPr>
            <a:r>
              <a:rPr lang="en-GB" sz="1800" dirty="0"/>
              <a:t>Measures </a:t>
            </a:r>
            <a:r>
              <a:rPr lang="en-GB" sz="1800" b="1" dirty="0"/>
              <a:t>mass </a:t>
            </a:r>
            <a:r>
              <a:rPr lang="en-GB" sz="1800" dirty="0"/>
              <a:t>(per charge), and </a:t>
            </a:r>
            <a:r>
              <a:rPr lang="en-GB" sz="1800" b="1" dirty="0"/>
              <a:t>intensity</a:t>
            </a:r>
            <a:r>
              <a:rPr lang="en-GB" sz="1800" dirty="0"/>
              <a:t> (how many copies of the molecule)</a:t>
            </a:r>
            <a:endParaRPr sz="1800" dirty="0"/>
          </a:p>
          <a:p>
            <a:pPr marL="425447" indent="-285750">
              <a:buSzPts val="1400"/>
              <a:buFont typeface="Arial" panose="020B0604020202020204" pitchFamily="34" charset="0"/>
              <a:buChar char="•"/>
            </a:pPr>
            <a:r>
              <a:rPr lang="en-GB" sz="1800" dirty="0"/>
              <a:t>Scan also has an associated </a:t>
            </a:r>
            <a:r>
              <a:rPr lang="en-GB" sz="1800" b="1" dirty="0"/>
              <a:t>retention time</a:t>
            </a:r>
            <a:endParaRPr sz="1800" b="1" dirty="0"/>
          </a:p>
          <a:p>
            <a:pPr marL="425447" indent="-285750">
              <a:buSzPts val="1400"/>
              <a:buFont typeface="Arial" panose="020B0604020202020204" pitchFamily="34" charset="0"/>
              <a:buChar char="•"/>
            </a:pPr>
            <a:r>
              <a:rPr lang="en-GB" sz="1800" dirty="0"/>
              <a:t>mass isn’t enough to </a:t>
            </a:r>
            <a:r>
              <a:rPr lang="en-GB" sz="1800" b="1" dirty="0"/>
              <a:t>identify</a:t>
            </a:r>
            <a:r>
              <a:rPr lang="en-GB" sz="1800" dirty="0"/>
              <a:t> the molecule</a:t>
            </a:r>
            <a:endParaRPr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044C50-3FB3-A431-BA2E-3FC2309C39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58A7DD-1811-678A-ECC6-ADB9E1E3A24E}"/>
              </a:ext>
            </a:extLst>
          </p:cNvPr>
          <p:cNvSpPr txBox="1"/>
          <p:nvPr/>
        </p:nvSpPr>
        <p:spPr>
          <a:xfrm>
            <a:off x="2195736" y="411510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Scan Types – MS1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2">
            <a:extLst>
              <a:ext uri="{FF2B5EF4-FFF2-40B4-BE49-F238E27FC236}">
                <a16:creationId xmlns:a16="http://schemas.microsoft.com/office/drawing/2014/main" id="{2D836E6C-E7A4-4B47-A61E-3CADB3A98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38700"/>
              </p:ext>
            </p:extLst>
          </p:nvPr>
        </p:nvGraphicFramePr>
        <p:xfrm>
          <a:off x="1228921" y="1579250"/>
          <a:ext cx="3055047" cy="302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09">
                  <a:extLst>
                    <a:ext uri="{9D8B030D-6E8A-4147-A177-3AD203B41FA5}">
                      <a16:colId xmlns:a16="http://schemas.microsoft.com/office/drawing/2014/main" val="3490519607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018454709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4515153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263934522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40129343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09573338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763109342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3835065764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1287047368"/>
                    </a:ext>
                  </a:extLst>
                </a:gridCol>
                <a:gridCol w="274909">
                  <a:extLst>
                    <a:ext uri="{9D8B030D-6E8A-4147-A177-3AD203B41FA5}">
                      <a16:colId xmlns:a16="http://schemas.microsoft.com/office/drawing/2014/main" val="4224727837"/>
                    </a:ext>
                  </a:extLst>
                </a:gridCol>
                <a:gridCol w="305957">
                  <a:extLst>
                    <a:ext uri="{9D8B030D-6E8A-4147-A177-3AD203B41FA5}">
                      <a16:colId xmlns:a16="http://schemas.microsoft.com/office/drawing/2014/main" val="306332935"/>
                    </a:ext>
                  </a:extLst>
                </a:gridCol>
              </a:tblGrid>
              <a:tr h="274909"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70506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230301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0471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573775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D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46604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59843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F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62558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G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811673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626210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I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57182"/>
                  </a:ext>
                </a:extLst>
              </a:tr>
              <a:tr h="274909">
                <a:tc>
                  <a:txBody>
                    <a:bodyPr/>
                    <a:lstStyle/>
                    <a:p>
                      <a:r>
                        <a:rPr lang="en-GB" sz="1000" dirty="0"/>
                        <a:t>J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717723"/>
                  </a:ext>
                </a:extLst>
              </a:tr>
            </a:tbl>
          </a:graphicData>
        </a:graphic>
      </p:graphicFrame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5CB20DEB-5116-4CCF-9354-5DAB30B33569}"/>
              </a:ext>
            </a:extLst>
          </p:cNvPr>
          <p:cNvSpPr/>
          <p:nvPr/>
        </p:nvSpPr>
        <p:spPr>
          <a:xfrm rot="10800000">
            <a:off x="2355425" y="3530631"/>
            <a:ext cx="755832" cy="208913"/>
          </a:xfrm>
          <a:prstGeom prst="flowChartTerminator">
            <a:avLst/>
          </a:prstGeom>
          <a:solidFill>
            <a:srgbClr val="0070C0">
              <a:alpha val="30000"/>
            </a:srgb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8607F4F4-1851-4842-AB77-83983755EA42}"/>
              </a:ext>
            </a:extLst>
          </p:cNvPr>
          <p:cNvSpPr/>
          <p:nvPr/>
        </p:nvSpPr>
        <p:spPr>
          <a:xfrm>
            <a:off x="3192286" y="2704531"/>
            <a:ext cx="1025996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1BEAD10-DBFD-4FE3-AD81-506CC3B006AF}"/>
              </a:ext>
            </a:extLst>
          </p:cNvPr>
          <p:cNvSpPr/>
          <p:nvPr/>
        </p:nvSpPr>
        <p:spPr>
          <a:xfrm>
            <a:off x="2635136" y="4075048"/>
            <a:ext cx="755832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Terminator 9">
            <a:extLst>
              <a:ext uri="{FF2B5EF4-FFF2-40B4-BE49-F238E27FC236}">
                <a16:creationId xmlns:a16="http://schemas.microsoft.com/office/drawing/2014/main" id="{F91459DE-1A73-4C0F-9F7E-7C3CF7BC2258}"/>
              </a:ext>
            </a:extLst>
          </p:cNvPr>
          <p:cNvSpPr/>
          <p:nvPr/>
        </p:nvSpPr>
        <p:spPr>
          <a:xfrm>
            <a:off x="1807500" y="2159497"/>
            <a:ext cx="1316561" cy="208913"/>
          </a:xfrm>
          <a:prstGeom prst="flowChartTerminator">
            <a:avLst/>
          </a:prstGeom>
          <a:solidFill>
            <a:schemeClr val="accent2">
              <a:alpha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370407E-8BE0-408D-8890-3B22A8235168}"/>
              </a:ext>
            </a:extLst>
          </p:cNvPr>
          <p:cNvSpPr/>
          <p:nvPr/>
        </p:nvSpPr>
        <p:spPr>
          <a:xfrm>
            <a:off x="2625588" y="3263565"/>
            <a:ext cx="1302175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Flowchart: Terminator 19">
            <a:extLst>
              <a:ext uri="{FF2B5EF4-FFF2-40B4-BE49-F238E27FC236}">
                <a16:creationId xmlns:a16="http://schemas.microsoft.com/office/drawing/2014/main" id="{A198616B-6CB0-450A-8D6B-3853B80E1F73}"/>
              </a:ext>
            </a:extLst>
          </p:cNvPr>
          <p:cNvSpPr/>
          <p:nvPr/>
        </p:nvSpPr>
        <p:spPr>
          <a:xfrm>
            <a:off x="1805737" y="2984494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3B6B5272-990F-400A-85BD-7DDA7858412E}"/>
              </a:ext>
            </a:extLst>
          </p:cNvPr>
          <p:cNvSpPr/>
          <p:nvPr/>
        </p:nvSpPr>
        <p:spPr>
          <a:xfrm>
            <a:off x="2326558" y="2157788"/>
            <a:ext cx="485669" cy="208913"/>
          </a:xfrm>
          <a:prstGeom prst="flowChartTerminator">
            <a:avLst/>
          </a:prstGeom>
          <a:solidFill>
            <a:schemeClr val="accent2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1F5A795F-4DC0-4178-B32C-2276ED9AA2DA}"/>
              </a:ext>
            </a:extLst>
          </p:cNvPr>
          <p:cNvSpPr/>
          <p:nvPr/>
        </p:nvSpPr>
        <p:spPr>
          <a:xfrm>
            <a:off x="2048572" y="2957332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33F5BB07-F5FB-4318-AD4E-8D0AD2DE1BF6}"/>
              </a:ext>
            </a:extLst>
          </p:cNvPr>
          <p:cNvSpPr/>
          <p:nvPr/>
        </p:nvSpPr>
        <p:spPr>
          <a:xfrm>
            <a:off x="2595961" y="2136627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E4358036-DF53-427E-A316-828C49176F1D}"/>
              </a:ext>
            </a:extLst>
          </p:cNvPr>
          <p:cNvSpPr/>
          <p:nvPr/>
        </p:nvSpPr>
        <p:spPr>
          <a:xfrm>
            <a:off x="3145057" y="3225449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34CC9C3B-975F-4039-8F0D-881812980CC4}"/>
              </a:ext>
            </a:extLst>
          </p:cNvPr>
          <p:cNvSpPr/>
          <p:nvPr/>
        </p:nvSpPr>
        <p:spPr>
          <a:xfrm>
            <a:off x="3705285" y="2676969"/>
            <a:ext cx="263236" cy="263237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BD988-53E9-4563-B3F3-A31A8532201B}"/>
              </a:ext>
            </a:extLst>
          </p:cNvPr>
          <p:cNvSpPr/>
          <p:nvPr/>
        </p:nvSpPr>
        <p:spPr>
          <a:xfrm rot="16200000">
            <a:off x="3478541" y="2147930"/>
            <a:ext cx="526473" cy="131656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9D8231-5D29-44BB-9C52-F5B8E5E7CFB6}"/>
              </a:ext>
            </a:extLst>
          </p:cNvPr>
          <p:cNvCxnSpPr>
            <a:cxnSpLocks/>
            <a:endCxn id="25" idx="4"/>
          </p:cNvCxnSpPr>
          <p:nvPr/>
        </p:nvCxnSpPr>
        <p:spPr>
          <a:xfrm flipH="1" flipV="1">
            <a:off x="4400058" y="2806210"/>
            <a:ext cx="1540094" cy="122696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D2E4513D-489E-F9B2-3BDD-E747B2A1A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4812850-6CFB-89F2-5442-E170D07B5F6B}"/>
              </a:ext>
            </a:extLst>
          </p:cNvPr>
          <p:cNvSpPr txBox="1"/>
          <p:nvPr/>
        </p:nvSpPr>
        <p:spPr>
          <a:xfrm>
            <a:off x="2195736" y="228585"/>
            <a:ext cx="4824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Example: Different Samples (Non-Overlap)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9D518A-13CD-7D28-0F52-3BC6B51A7550}"/>
              </a:ext>
            </a:extLst>
          </p:cNvPr>
          <p:cNvSpPr txBox="1"/>
          <p:nvPr/>
        </p:nvSpPr>
        <p:spPr>
          <a:xfrm>
            <a:off x="4860035" y="1461861"/>
            <a:ext cx="4283966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This is what I hope happens in this example…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We still miss the peak that disappeared after the first raid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We can re-fragment new peaks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US" sz="18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US" sz="1800" dirty="0">
                <a:solidFill>
                  <a:srgbClr val="003560"/>
                </a:solidFill>
              </a:rPr>
              <a:t>We can re-fragment old peaks with Intensity Non-Overlap</a:t>
            </a:r>
          </a:p>
        </p:txBody>
      </p:sp>
    </p:spTree>
    <p:extLst>
      <p:ext uri="{BB962C8B-B14F-4D97-AF65-F5344CB8AC3E}">
        <p14:creationId xmlns:p14="http://schemas.microsoft.com/office/powerpoint/2010/main" val="120696875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003560"/>
                </a:solidFill>
              </a:rPr>
              <a:t>TopNEXt</a:t>
            </a:r>
            <a:r>
              <a:rPr lang="en-GB" b="1" dirty="0">
                <a:solidFill>
                  <a:srgbClr val="003560"/>
                </a:solidFill>
              </a:rPr>
              <a:t>: Automated Exclusion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71DEEB-2CA1-4120-8760-441038C26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335" y="1528871"/>
            <a:ext cx="7587330" cy="320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37454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rgbClr val="003560"/>
                </a:solidFill>
              </a:rPr>
              <a:t>TopNEXt</a:t>
            </a:r>
            <a:r>
              <a:rPr lang="en-GB" b="1" dirty="0">
                <a:solidFill>
                  <a:srgbClr val="003560"/>
                </a:solidFill>
              </a:rPr>
              <a:t>: Automated Exclusion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4FD023-1E90-42FE-97A7-1272594318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912" y="1491010"/>
            <a:ext cx="7496175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91892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56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can similarly implement DIA in ViMMS (and eventually </a:t>
            </a:r>
            <a:r>
              <a:rPr lang="en-GB" sz="1800" dirty="0" err="1">
                <a:solidFill>
                  <a:srgbClr val="003560"/>
                </a:solidFill>
              </a:rPr>
              <a:t>TopNEXt</a:t>
            </a:r>
            <a:r>
              <a:rPr lang="en-GB" sz="1800" dirty="0">
                <a:solidFill>
                  <a:srgbClr val="003560"/>
                </a:solidFill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What about DIA?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1463EA-4C9F-4068-B3BE-2AC413486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7684" y="1697028"/>
            <a:ext cx="5688632" cy="332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28561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784975" cy="1051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have implemented SWATH and AIF within ViMMS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Compared them against DDA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DIA vs DDA</a:t>
            </a:r>
            <a:endParaRPr lang="en-GB" sz="1400" dirty="0">
              <a:solidFill>
                <a:srgbClr val="00356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F3DF27-7B91-46CB-B1ED-13BD3BDF1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616" y="1923678"/>
            <a:ext cx="7274768" cy="321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29701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640959" cy="269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We can construct our own DIA methods or even hybrid DDA-DIA methods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Limitation appears to be the deconvolution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Generally inflexible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Low accuracy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Overly correlated predicted spectra</a:t>
            </a: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ViMMS allows us to properly evaluate deconvolution and we have began designing our own method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I see this as the immediate application of ViMMS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Bottleneck of DIA?</a:t>
            </a:r>
            <a:endParaRPr lang="en-GB" sz="1400" dirty="0">
              <a:solidFill>
                <a:srgbClr val="00356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81C3A1-E269-417F-A911-5D02F06ACE0F}"/>
              </a:ext>
            </a:extLst>
          </p:cNvPr>
          <p:cNvSpPr txBox="1"/>
          <p:nvPr/>
        </p:nvSpPr>
        <p:spPr>
          <a:xfrm>
            <a:off x="5148064" y="4299942"/>
            <a:ext cx="3761492" cy="646331"/>
          </a:xfrm>
          <a:prstGeom prst="rect">
            <a:avLst/>
          </a:prstGeom>
          <a:noFill/>
          <a:ln w="44450">
            <a:solidFill>
              <a:srgbClr val="00355F"/>
            </a:solidFill>
          </a:ln>
        </p:spPr>
        <p:txBody>
          <a:bodyPr wrap="square" rtlCol="0">
            <a:spAutoFit/>
          </a:bodyPr>
          <a:lstStyle/>
          <a:p>
            <a:r>
              <a:rPr lang="en-GB" sz="1200" dirty="0"/>
              <a:t>Wandy, J., ... &amp; </a:t>
            </a:r>
            <a:r>
              <a:rPr lang="en-GB" sz="1200" b="1" u="sng" dirty="0"/>
              <a:t>Davies, V</a:t>
            </a:r>
            <a:r>
              <a:rPr lang="en-GB" sz="1200" dirty="0"/>
              <a:t>. (2023). Simulated-to-real Benchmarking of Acquisition Methods in Untargeted Metabolomics. </a:t>
            </a:r>
            <a:r>
              <a:rPr lang="en-GB" sz="1200" i="1" dirty="0"/>
              <a:t>Frontiers in Molecular Biosciences</a:t>
            </a:r>
            <a:r>
              <a:rPr lang="en-GB" sz="1200" dirty="0"/>
              <a:t>.</a:t>
            </a:r>
            <a:endParaRPr lang="en-GB" sz="1200" i="1" dirty="0"/>
          </a:p>
        </p:txBody>
      </p:sp>
    </p:spTree>
    <p:extLst>
      <p:ext uri="{BB962C8B-B14F-4D97-AF65-F5344CB8AC3E}">
        <p14:creationId xmlns:p14="http://schemas.microsoft.com/office/powerpoint/2010/main" val="233545413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"/>
            <a:ext cx="91440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280919" cy="4057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sz="1800" dirty="0">
                <a:solidFill>
                  <a:srgbClr val="003560"/>
                </a:solidFill>
              </a:rPr>
              <a:t>Big thank you to all my collaborators: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University of Glasgow: Joe Wandy, </a:t>
            </a:r>
            <a:r>
              <a:rPr lang="en-GB" sz="1800" dirty="0" err="1">
                <a:solidFill>
                  <a:srgbClr val="003560"/>
                </a:solidFill>
              </a:rPr>
              <a:t>Rónán</a:t>
            </a:r>
            <a:r>
              <a:rPr lang="en-GB" sz="1800" dirty="0">
                <a:solidFill>
                  <a:srgbClr val="003560"/>
                </a:solidFill>
              </a:rPr>
              <a:t> Daly, Simon Rogers, Ross McBride, Kevin Bryson, Stefan </a:t>
            </a:r>
            <a:r>
              <a:rPr lang="en-GB" sz="1800" dirty="0" err="1">
                <a:solidFill>
                  <a:srgbClr val="003560"/>
                </a:solidFill>
              </a:rPr>
              <a:t>Weidt</a:t>
            </a:r>
            <a:r>
              <a:rPr lang="en-GB" sz="1800" dirty="0">
                <a:solidFill>
                  <a:srgbClr val="003560"/>
                </a:solidFill>
              </a:rPr>
              <a:t>, Nikolaos Terzis, Alice Miller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 Wageningen University: Justin J.J. van der Hooft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800" dirty="0">
              <a:solidFill>
                <a:srgbClr val="003560"/>
              </a:solidFill>
            </a:endParaRPr>
          </a:p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sz="1800" dirty="0">
                <a:solidFill>
                  <a:srgbClr val="003560"/>
                </a:solidFill>
              </a:rPr>
              <a:t>Ideas for ViMMS or any further questions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Email: </a:t>
            </a:r>
            <a:r>
              <a:rPr lang="en-GB" sz="1800" dirty="0">
                <a:solidFill>
                  <a:srgbClr val="003560"/>
                </a:solidFill>
                <a:hlinkClick r:id="rId4"/>
              </a:rPr>
              <a:t>vinny.davies@glasgow.ac.uk</a:t>
            </a:r>
            <a:endParaRPr lang="en-GB" sz="1800" dirty="0">
              <a:solidFill>
                <a:srgbClr val="003560"/>
              </a:solidFill>
            </a:endParaRP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</a:rPr>
              <a:t>Twitter: vinny_davies89</a:t>
            </a:r>
          </a:p>
          <a:p>
            <a:pPr lvl="1">
              <a:spcBef>
                <a:spcPts val="0"/>
              </a:spcBef>
              <a:spcAft>
                <a:spcPts val="500"/>
              </a:spcAft>
            </a:pPr>
            <a:endParaRPr lang="en-GB" sz="1800" dirty="0">
              <a:solidFill>
                <a:srgbClr val="003560"/>
              </a:solidFill>
            </a:endParaRPr>
          </a:p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sz="1800" dirty="0">
                <a:solidFill>
                  <a:srgbClr val="003560"/>
                </a:solidFill>
              </a:rPr>
              <a:t>Slides available at: </a:t>
            </a:r>
          </a:p>
          <a:p>
            <a:pPr marL="742950" lvl="1" indent="-285750"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3560"/>
                </a:solidFill>
                <a:hlinkClick r:id="rId5"/>
              </a:rPr>
              <a:t>https://github.com/vinnydavies</a:t>
            </a:r>
            <a:r>
              <a:rPr lang="en-GB" sz="1800">
                <a:solidFill>
                  <a:srgbClr val="003560"/>
                </a:solidFill>
                <a:hlinkClick r:id="rId5"/>
              </a:rPr>
              <a:t>/presentations</a:t>
            </a:r>
            <a:r>
              <a:rPr lang="en-GB" sz="1800">
                <a:solidFill>
                  <a:srgbClr val="003560"/>
                </a:solidFill>
              </a:rPr>
              <a:t> </a:t>
            </a:r>
            <a:endParaRPr lang="en-GB" sz="1800" dirty="0">
              <a:solidFill>
                <a:srgbClr val="003560"/>
              </a:solidFill>
            </a:endParaRPr>
          </a:p>
          <a:p>
            <a:pPr lvl="1">
              <a:spcBef>
                <a:spcPts val="0"/>
              </a:spcBef>
              <a:spcAft>
                <a:spcPts val="500"/>
              </a:spcAft>
            </a:pPr>
            <a:r>
              <a:rPr lang="en-GB" sz="1800" dirty="0">
                <a:solidFill>
                  <a:srgbClr val="003560"/>
                </a:solidFill>
              </a:rPr>
              <a:t>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F32F57-C63B-4EDD-A97D-76B24E98FC2F}"/>
              </a:ext>
            </a:extLst>
          </p:cNvPr>
          <p:cNvSpPr txBox="1"/>
          <p:nvPr/>
        </p:nvSpPr>
        <p:spPr>
          <a:xfrm>
            <a:off x="2195736" y="411510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Any questions?</a:t>
            </a:r>
            <a:endParaRPr lang="en-GB" sz="1400" dirty="0">
              <a:solidFill>
                <a:srgbClr val="0035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5336973"/>
      </p:ext>
    </p:extLst>
  </p:cSld>
  <p:clrMapOvr>
    <a:masterClrMapping/>
  </p:clrMapOvr>
</p:sld>
</file>

<file path=ppt/theme/theme1.xml><?xml version="1.0" encoding="utf-8"?>
<a:theme xmlns:a="http://schemas.openxmlformats.org/drawingml/2006/main" name="UoG_PowerPoint_16.9">
  <a:themeElements>
    <a:clrScheme name="University colours">
      <a:dk1>
        <a:srgbClr val="002542"/>
      </a:dk1>
      <a:lt1>
        <a:srgbClr val="FFFFFE"/>
      </a:lt1>
      <a:dk2>
        <a:srgbClr val="354047"/>
      </a:dk2>
      <a:lt2>
        <a:srgbClr val="C54520"/>
      </a:lt2>
      <a:accent1>
        <a:srgbClr val="63548B"/>
      </a:accent1>
      <a:accent2>
        <a:srgbClr val="8D0C64"/>
      </a:accent2>
      <a:accent3>
        <a:srgbClr val="CF1C20"/>
      </a:accent3>
      <a:accent4>
        <a:srgbClr val="4B3B7D"/>
      </a:accent4>
      <a:accent5>
        <a:srgbClr val="003824"/>
      </a:accent5>
      <a:accent6>
        <a:srgbClr val="500B29"/>
      </a:accent6>
      <a:hlink>
        <a:srgbClr val="584B3D"/>
      </a:hlink>
      <a:folHlink>
        <a:srgbClr val="0068A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UoG_PowerPoint_16.9</Template>
  <TotalTime>5029</TotalTime>
  <Words>4434</Words>
  <Application>Microsoft Office PowerPoint</Application>
  <PresentationFormat>On-screen Show (16:9)</PresentationFormat>
  <Paragraphs>1477</Paragraphs>
  <Slides>96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96</vt:i4>
      </vt:variant>
    </vt:vector>
  </HeadingPairs>
  <TitlesOfParts>
    <vt:vector size="103" baseType="lpstr">
      <vt:lpstr>Arial</vt:lpstr>
      <vt:lpstr>Calibri</vt:lpstr>
      <vt:lpstr>Calibri Light</vt:lpstr>
      <vt:lpstr>Cambria Math</vt:lpstr>
      <vt:lpstr>Times New Roman</vt:lpstr>
      <vt:lpstr>UoG_PowerPoint_16.9</vt:lpstr>
      <vt:lpstr>Office Theme</vt:lpstr>
      <vt:lpstr>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Peter Howard</dc:creator>
  <cp:keywords/>
  <dc:description/>
  <cp:lastModifiedBy>Vinny Davies</cp:lastModifiedBy>
  <cp:revision>164</cp:revision>
  <dcterms:created xsi:type="dcterms:W3CDTF">2016-02-16T11:44:26Z</dcterms:created>
  <dcterms:modified xsi:type="dcterms:W3CDTF">2023-04-25T14:14:33Z</dcterms:modified>
  <cp:category/>
</cp:coreProperties>
</file>

<file path=docProps/thumbnail.jpeg>
</file>